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1" r:id="rId4"/>
    <p:sldId id="328" r:id="rId5"/>
    <p:sldId id="329" r:id="rId6"/>
    <p:sldId id="330" r:id="rId7"/>
    <p:sldId id="331" r:id="rId8"/>
    <p:sldId id="332" r:id="rId9"/>
    <p:sldId id="298" r:id="rId10"/>
    <p:sldId id="316" r:id="rId11"/>
    <p:sldId id="317" r:id="rId12"/>
    <p:sldId id="320" r:id="rId13"/>
    <p:sldId id="321" r:id="rId14"/>
    <p:sldId id="322" r:id="rId15"/>
    <p:sldId id="368" r:id="rId16"/>
    <p:sldId id="337" r:id="rId17"/>
    <p:sldId id="333" r:id="rId18"/>
    <p:sldId id="334" r:id="rId19"/>
    <p:sldId id="335" r:id="rId20"/>
    <p:sldId id="338" r:id="rId21"/>
    <p:sldId id="367" r:id="rId22"/>
    <p:sldId id="366" r:id="rId23"/>
    <p:sldId id="336" r:id="rId24"/>
    <p:sldId id="339" r:id="rId25"/>
    <p:sldId id="343" r:id="rId26"/>
    <p:sldId id="344" r:id="rId27"/>
    <p:sldId id="361" r:id="rId28"/>
    <p:sldId id="340" r:id="rId29"/>
    <p:sldId id="341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65" r:id="rId40"/>
    <p:sldId id="354" r:id="rId41"/>
    <p:sldId id="356" r:id="rId42"/>
    <p:sldId id="289" r:id="rId43"/>
    <p:sldId id="290" r:id="rId44"/>
    <p:sldId id="291" r:id="rId45"/>
    <p:sldId id="292" r:id="rId46"/>
    <p:sldId id="293" r:id="rId47"/>
    <p:sldId id="296" r:id="rId48"/>
    <p:sldId id="359" r:id="rId49"/>
    <p:sldId id="299" r:id="rId50"/>
    <p:sldId id="300" r:id="rId51"/>
    <p:sldId id="301" r:id="rId52"/>
    <p:sldId id="302" r:id="rId53"/>
    <p:sldId id="303" r:id="rId54"/>
    <p:sldId id="357" r:id="rId55"/>
    <p:sldId id="358" r:id="rId56"/>
    <p:sldId id="360" r:id="rId57"/>
    <p:sldId id="362" r:id="rId58"/>
    <p:sldId id="363" r:id="rId59"/>
    <p:sldId id="364" r:id="rId60"/>
    <p:sldId id="371" r:id="rId61"/>
    <p:sldId id="372" r:id="rId62"/>
    <p:sldId id="369" r:id="rId63"/>
    <p:sldId id="370" r:id="rId64"/>
    <p:sldId id="37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1EBC0-1E16-4FD8-9613-EC3C967BF153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A65AD-93C2-4C03-8A93-BF8C46BA84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45CD6-9A93-4A22-98A2-373940C7A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D2CA0F-4D67-4F25-A526-F370F1915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B3766E-CEDD-4D4D-B0A9-6595BE29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98BE-F49D-497E-BAC2-1E3C07AD4C90}" type="datetime1">
              <a:rPr lang="en-US" smtClean="0"/>
              <a:t>3/30/2019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1F88B8-F954-49CC-A5D4-FF627ACE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5489A1-705E-4F5C-BEED-4BCE1B73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8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0B9B2-44DA-45A9-83E3-1006387B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BA5395-EC29-461C-A71D-04D46AD4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21AA0A-E13C-4289-8BC5-995048AB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2D10-9AE4-4307-A5F8-D32210293515}" type="datetime1">
              <a:rPr lang="en-US" smtClean="0"/>
              <a:t>3/30/2019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2A4CFA-DE04-4F82-AE7A-A8AF05A8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6846E8-00CF-412F-835F-F25DA240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3B37BA-5612-4888-8D5E-B43ECF218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67E525-A65E-4DC7-9074-8EB9AF766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3317FB-109A-44F2-9F35-8E9CC6AA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4BC7-B109-4713-95C6-68CE9CE6CE44}" type="datetime1">
              <a:rPr lang="en-US" smtClean="0"/>
              <a:t>3/30/2019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BEAE1-A33F-433E-BF0A-0C7775F8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077933-83DE-42DA-B5D3-FADE7101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3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C1C0B-C5FC-46CF-A6DF-4A8EF7F8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845B6-B6AE-4A33-AE7C-2FC9D743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F4B3A5-1C80-4DEC-94D2-0417D7AD8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6A7F-1D9B-4354-AA83-225235289EB4}" type="datetime1">
              <a:rPr lang="en-US" smtClean="0"/>
              <a:t>3/30/2019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9B770-843B-4BC9-AB7B-46D5EF4F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D6E-8234-453F-8840-468633D4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53679-429C-430D-94BD-3AC05A8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0C47F7-4449-4D1C-BD5D-46F113D76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D3BD43-A286-4778-A727-20AF4835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BB4D-7D6D-45CC-8DAA-6ACE5734D9A2}" type="datetime1">
              <a:rPr lang="en-US" smtClean="0"/>
              <a:t>3/30/2019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079DBE-644E-4ABF-ACCB-E620453A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F81D2C-09B9-4B98-8154-E064BB90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47D90-6CFE-4D64-94DA-286E38C0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857D2-FAB7-4F4F-B3E6-25D0C5907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A88309-0412-4321-8D4B-E2E73273E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432876-D339-4C08-B715-A6EA04BA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EB27-2B88-4226-9520-FD4C8CE6E457}" type="datetime1">
              <a:rPr lang="en-US" smtClean="0"/>
              <a:t>3/30/2019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262C2B-9D98-40A7-976F-6557FB6A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00070F-BE8A-46F2-8DAE-009E436C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FA62-F17A-4522-92C9-13BDFE5A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532C4-45FF-47DD-9344-5401B8C9D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A25EFB-A290-4062-B108-1994B0346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F16AF6-2E93-4A35-809B-BAF5FCFCC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52E85E-CFF5-46E5-B5E2-E261C7E81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1620678-3E9F-4F3E-B2DD-BB37DF20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B4D2-68BD-4B94-B895-314EC0040156}" type="datetime1">
              <a:rPr lang="en-US" smtClean="0"/>
              <a:t>3/30/2019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8155E3-A459-4829-8A4C-9100992F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1FDDE6-166A-4155-A178-BEAB5FA9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E9B9E-C818-4C90-8FCF-89A4506B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217CA-D6BC-41CE-88D7-AB81631B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B0CF-75BE-4D6C-971A-0445BCC2AEB9}" type="datetime1">
              <a:rPr lang="en-US" smtClean="0"/>
              <a:t>3/30/2019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D4C8F1-2B15-4505-B438-E8345587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E1EA08-BE15-48FF-A599-A80BEBE3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F140A7D-6461-4F98-9811-D85289212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6CBF-A603-424E-BBA0-4697E32F13E7}" type="datetime1">
              <a:rPr lang="en-US" smtClean="0"/>
              <a:t>3/30/2019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7D64B2-2EA4-4EFE-8BF2-3BB8036A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558EC6-9342-4F52-8AFD-F6DA57DA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C1B73-70C2-491C-BE85-DCF5E32D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5F6C8-E46A-4E76-9587-112FEC58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C1CB44-0A83-4BCE-A4E6-3736FDE8F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F9C1D-024D-43BA-81A6-E3F3BC64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1573-A62F-4AB5-AF3C-E3F80C4E5A99}" type="datetime1">
              <a:rPr lang="en-US" smtClean="0"/>
              <a:t>3/30/2019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D4A7A83-CB1E-4080-BAE3-279AB676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EBBB9A-1E68-4C79-8366-9C54A310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C3E64-0421-4458-B82B-EEC6B9E5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6E4106-1756-40DB-A924-4DE7FAF1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5B79B8-732A-4739-B641-A3893CDD0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F0159F-16C7-4C33-B4F0-A1B8423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F7CF-CF97-41E4-8A68-AAD29A0AE94E}" type="datetime1">
              <a:rPr lang="en-US" smtClean="0"/>
              <a:t>3/30/2019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95F7E0-8B5E-4E73-881B-6F2E8C37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D3BE6F-D2A5-4356-8BC1-0B10E596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C29357-7D19-4EAE-A0B7-5472B7C4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E350D9-8FF1-4C21-BBBF-0F426A67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011B25-7B1B-4591-8232-0FA23323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CA42-CD15-455C-A210-450718AB5DEE}" type="datetime1">
              <a:rPr lang="en-US" smtClean="0"/>
              <a:t>3/30/2019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0CADA-9555-4571-9ECD-F2B26CB00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F6A41B-2E1F-4708-82BF-07944998A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310C9-8F59-486D-9354-DB73A893A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lder%E2%80%93Mead_method#/media/File:Nelder-Mead_Himmelblau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strigin_func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tpressjournals.org/doi/10.1162/EVCO_r_00180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49B18-B693-4660-A0B2-F1C441AD3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Inteligência Artificial para Robótica Móvel</a:t>
            </a:r>
            <a:endParaRPr lang="en-US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1C1952-B851-4B15-B909-14CFB5D09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Métodos de Otimização Baseados em População</a:t>
            </a:r>
          </a:p>
          <a:p>
            <a:endParaRPr lang="pt-BR" b="1" dirty="0"/>
          </a:p>
          <a:p>
            <a:r>
              <a:rPr lang="pt-BR" b="1" dirty="0"/>
              <a:t>Professor: </a:t>
            </a:r>
            <a:r>
              <a:rPr lang="pt-BR" dirty="0"/>
              <a:t>Marcos Maximo</a:t>
            </a:r>
            <a:endParaRPr lang="en-US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D64BBA-1421-4018-90CB-A000E7C8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7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C62E028-7308-4FE4-8AB3-F2B22F58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Nelder-Mead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1A4231E-8D5A-4336-830B-64EF4A7897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Outros nomes: </a:t>
                </a:r>
                <a:r>
                  <a:rPr lang="pt-BR" i="1" dirty="0" err="1"/>
                  <a:t>Downhill</a:t>
                </a:r>
                <a:r>
                  <a:rPr lang="pt-BR" i="1" dirty="0"/>
                  <a:t> Simplex </a:t>
                </a:r>
                <a:r>
                  <a:rPr lang="pt-BR" i="1" dirty="0" err="1"/>
                  <a:t>Method</a:t>
                </a:r>
                <a:r>
                  <a:rPr lang="pt-BR" dirty="0"/>
                  <a:t>, </a:t>
                </a:r>
                <a:r>
                  <a:rPr lang="pt-BR" i="1" dirty="0" err="1"/>
                  <a:t>Amoeba</a:t>
                </a:r>
                <a:r>
                  <a:rPr lang="pt-BR" i="1" dirty="0"/>
                  <a:t> </a:t>
                </a:r>
                <a:r>
                  <a:rPr lang="pt-BR" i="1" dirty="0" err="1"/>
                  <a:t>Method</a:t>
                </a:r>
                <a:r>
                  <a:rPr lang="pt-BR" i="1" dirty="0"/>
                  <a:t> </a:t>
                </a:r>
                <a:r>
                  <a:rPr lang="pt-BR" dirty="0"/>
                  <a:t>etc</a:t>
                </a:r>
                <a:r>
                  <a:rPr lang="pt-BR" i="1" dirty="0"/>
                  <a:t>.</a:t>
                </a:r>
              </a:p>
              <a:p>
                <a:r>
                  <a:rPr lang="pt-BR" dirty="0"/>
                  <a:t>Método implementado na função </a:t>
                </a:r>
                <a:r>
                  <a:rPr lang="pt-BR" dirty="0" err="1">
                    <a:latin typeface="Consolas" panose="020B0609020204030204" pitchFamily="49" charset="0"/>
                  </a:rPr>
                  <a:t>fminsearch</a:t>
                </a:r>
                <a:r>
                  <a:rPr lang="pt-BR" dirty="0"/>
                  <a:t> do MATLAB.</a:t>
                </a:r>
              </a:p>
              <a:p>
                <a:r>
                  <a:rPr lang="en-US" dirty="0" err="1"/>
                  <a:t>Usa</a:t>
                </a:r>
                <a:r>
                  <a:rPr lang="en-US" dirty="0"/>
                  <a:t> um </a:t>
                </a:r>
                <a:r>
                  <a:rPr lang="en-US" i="1" dirty="0"/>
                  <a:t>simplex </a:t>
                </a:r>
                <a:r>
                  <a:rPr lang="en-US" dirty="0"/>
                  <a:t>(</a:t>
                </a:r>
                <a:r>
                  <a:rPr lang="en-US" dirty="0" err="1"/>
                  <a:t>população</a:t>
                </a:r>
                <a:r>
                  <a:rPr lang="en-US" dirty="0"/>
                  <a:t>)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pontos</a:t>
                </a:r>
                <a:r>
                  <a:rPr lang="en-US" dirty="0"/>
                  <a:t> para um </a:t>
                </a:r>
                <a:r>
                  <a:rPr lang="en-US" dirty="0" err="1"/>
                  <a:t>vetor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de </a:t>
                </a:r>
                <a:r>
                  <a:rPr lang="en-US" dirty="0" err="1"/>
                  <a:t>dimensão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01A4231E-8D5A-4336-830B-64EF4A789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98FFC5-A12B-4187-9813-7D9E070E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F6623-88A8-482B-B91F-03C839CD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Nelder-Mead</a:t>
            </a:r>
            <a:r>
              <a:rPr lang="pt-BR" dirty="0"/>
              <a:t> (MATLAB)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832F0E-27C8-4100-92F6-788ED4F459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Inicialização:</a:t>
                </a:r>
              </a:p>
              <a:p>
                <a:r>
                  <a:rPr lang="en-US" dirty="0"/>
                  <a:t>Dado chute </a:t>
                </a:r>
                <a:r>
                  <a:rPr lang="en-US" dirty="0" err="1"/>
                  <a:t>inicial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calcula demais pontos: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+0.05∗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=0.00025</m:t>
                      </m:r>
                    </m:oMath>
                  </m:oMathPara>
                </a14:m>
                <a:endParaRPr lang="en-US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832F0E-27C8-4100-92F6-788ED4F45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BF623-5C24-4D46-95E8-2F343941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Resultado de imagem para blackboard">
            <a:extLst>
              <a:ext uri="{FF2B5EF4-FFF2-40B4-BE49-F238E27FC236}">
                <a16:creationId xmlns:a16="http://schemas.microsoft.com/office/drawing/2014/main" id="{D47FB8A6-4224-4098-AB73-95511223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7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F6623-88A8-482B-B91F-03C839CD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Nelder-Mead</a:t>
            </a:r>
            <a:r>
              <a:rPr lang="pt-BR" dirty="0"/>
              <a:t> (MATLAB)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832F0E-27C8-4100-92F6-788ED4F459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Execução da </a:t>
                </a:r>
                <a:r>
                  <a:rPr lang="en-US" dirty="0" err="1"/>
                  <a:t>iteração</a:t>
                </a:r>
                <a:r>
                  <a:rPr lang="en-US" dirty="0"/>
                  <a:t> (</a:t>
                </a:r>
                <a:r>
                  <a:rPr lang="en-US" dirty="0" err="1"/>
                  <a:t>minimização</a:t>
                </a:r>
                <a:r>
                  <a:rPr lang="en-US" dirty="0"/>
                  <a:t>):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Reordenar pontos do </a:t>
                </a:r>
                <a:r>
                  <a:rPr lang="pt-BR" i="1" dirty="0"/>
                  <a:t>simplex </a:t>
                </a:r>
                <a:r>
                  <a:rPr lang="pt-BR" dirty="0"/>
                  <a:t>tal que: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Objetivo da iteração é substituir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dirty="0"/>
                  <a:t> (pior ponto).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i="1" dirty="0"/>
                  <a:t>Refletir</a:t>
                </a:r>
                <a:r>
                  <a:rPr lang="pt-BR" dirty="0"/>
                  <a:t> o pior ponto: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em que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dirty="0"/>
                  <a:t> é o centro de massa dos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/>
                  <a:t> melhores: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 aceita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dirty="0"/>
                  <a:t> e termina a iteração (</a:t>
                </a:r>
                <a:r>
                  <a:rPr lang="pt-BR" b="1" dirty="0"/>
                  <a:t>reflexão</a:t>
                </a:r>
                <a:r>
                  <a:rPr lang="pt-BR" dirty="0"/>
                  <a:t>).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 calcula </a:t>
                </a:r>
                <a:r>
                  <a:rPr lang="pt-BR" b="1" dirty="0"/>
                  <a:t>expansão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 aceita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caso contrário, aceita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r>
                  <a:rPr lang="pt-BR" dirty="0"/>
                  <a:t>. Termina a iteração.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pt-BR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pt-BR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832F0E-27C8-4100-92F6-788ED4F45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BF623-5C24-4D46-95E8-2F343941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Resultado de imagem para blackboard">
            <a:extLst>
              <a:ext uri="{FF2B5EF4-FFF2-40B4-BE49-F238E27FC236}">
                <a16:creationId xmlns:a16="http://schemas.microsoft.com/office/drawing/2014/main" id="{39CE5A9C-AB1F-408C-B701-EDE607AAD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45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56801-030E-4D5D-806D-4EC04EF7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Nelder-Mead</a:t>
            </a:r>
            <a:r>
              <a:rPr lang="pt-BR" dirty="0"/>
              <a:t> (MATLAB)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6E72D87-C6CB-4D4A-9024-7126C38F1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6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fazer</a:t>
                </a:r>
                <a:r>
                  <a:rPr lang="en-US" dirty="0"/>
                  <a:t> </a:t>
                </a:r>
                <a:r>
                  <a:rPr lang="en-US" b="1" dirty="0" err="1"/>
                  <a:t>contração</a:t>
                </a:r>
                <a:r>
                  <a:rPr lang="en-US" dirty="0"/>
                  <a:t> entre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 </a:t>
                </a:r>
                <a:r>
                  <a:rPr lang="en-US" dirty="0" err="1"/>
                  <a:t>melhor</a:t>
                </a:r>
                <a:r>
                  <a:rPr lang="en-US" dirty="0"/>
                  <a:t> entre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971550" lvl="1" indent="-514350">
                  <a:buFont typeface="+mj-lt"/>
                  <a:buAutoNum type="alphaLcPeriod"/>
                </a:pPr>
                <a:r>
                  <a:rPr lang="en-US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lang="en-US" dirty="0"/>
                  <a:t>. 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aceita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dirty="0"/>
                  <a:t> e </a:t>
                </a:r>
                <a:r>
                  <a:rPr lang="en-US" dirty="0" err="1"/>
                  <a:t>termina</a:t>
                </a:r>
                <a:r>
                  <a:rPr lang="en-US" dirty="0"/>
                  <a:t> </a:t>
                </a:r>
                <a:r>
                  <a:rPr lang="en-US" dirty="0" err="1"/>
                  <a:t>iteração</a:t>
                </a:r>
                <a:r>
                  <a:rPr lang="en-US" dirty="0"/>
                  <a:t> (</a:t>
                </a:r>
                <a:r>
                  <a:rPr lang="en-US" b="1" dirty="0"/>
                  <a:t>contract outside</a:t>
                </a:r>
                <a:r>
                  <a:rPr lang="en-US" dirty="0"/>
                  <a:t>). Caso </a:t>
                </a:r>
                <a:r>
                  <a:rPr lang="en-US" dirty="0" err="1"/>
                  <a:t>contrário</a:t>
                </a:r>
                <a:r>
                  <a:rPr lang="en-US" dirty="0"/>
                  <a:t>, </a:t>
                </a:r>
                <a:r>
                  <a:rPr lang="en-US" dirty="0" err="1"/>
                  <a:t>ir</a:t>
                </a:r>
                <a:r>
                  <a:rPr lang="en-US" dirty="0"/>
                  <a:t> para </a:t>
                </a:r>
                <a:r>
                  <a:rPr lang="en-US" dirty="0" err="1"/>
                  <a:t>passo</a:t>
                </a:r>
                <a:r>
                  <a:rPr lang="en-US" dirty="0"/>
                  <a:t> 7.</a:t>
                </a:r>
              </a:p>
              <a:p>
                <a:pPr marL="971550" lvl="1" indent="-514350">
                  <a:buFont typeface="+mj-lt"/>
                  <a:buAutoNum type="alphaLcPeriod"/>
                </a:pPr>
                <a:r>
                  <a:rPr lang="en-US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𝐜𝐜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lang="en-US" dirty="0"/>
                  <a:t>. 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𝐜𝐜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aceita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𝐜𝐜</m:t>
                    </m:r>
                  </m:oMath>
                </a14:m>
                <a:r>
                  <a:rPr lang="en-US" dirty="0"/>
                  <a:t> e </a:t>
                </a:r>
                <a:r>
                  <a:rPr lang="en-US" dirty="0" err="1"/>
                  <a:t>termina</a:t>
                </a:r>
                <a:r>
                  <a:rPr lang="en-US" dirty="0"/>
                  <a:t> </a:t>
                </a:r>
                <a:r>
                  <a:rPr lang="en-US" dirty="0" err="1"/>
                  <a:t>iteração</a:t>
                </a:r>
                <a:r>
                  <a:rPr lang="en-US" dirty="0"/>
                  <a:t> (</a:t>
                </a:r>
                <a:r>
                  <a:rPr lang="en-US" b="1" dirty="0"/>
                  <a:t>contract inside</a:t>
                </a:r>
                <a:r>
                  <a:rPr lang="en-US" dirty="0"/>
                  <a:t>). Caso </a:t>
                </a:r>
                <a:r>
                  <a:rPr lang="en-US" dirty="0" err="1"/>
                  <a:t>contrário</a:t>
                </a:r>
                <a:r>
                  <a:rPr lang="en-US" dirty="0"/>
                  <a:t>, </a:t>
                </a:r>
                <a:r>
                  <a:rPr lang="en-US" dirty="0" err="1"/>
                  <a:t>ir</a:t>
                </a:r>
                <a:r>
                  <a:rPr lang="en-US" dirty="0"/>
                  <a:t> para </a:t>
                </a:r>
                <a:r>
                  <a:rPr lang="en-US" dirty="0" err="1"/>
                  <a:t>passo</a:t>
                </a:r>
                <a:r>
                  <a:rPr lang="en-US" dirty="0"/>
                  <a:t> 7.</a:t>
                </a:r>
              </a:p>
              <a:p>
                <a:pPr marL="514350" indent="-514350">
                  <a:buFont typeface="+mj-lt"/>
                  <a:buAutoNum type="arabicPeriod" startAt="6"/>
                </a:pPr>
                <a:r>
                  <a:rPr lang="en-US" dirty="0" err="1"/>
                  <a:t>Contrair</a:t>
                </a:r>
                <a:r>
                  <a:rPr lang="en-US" dirty="0"/>
                  <a:t> </a:t>
                </a:r>
                <a:r>
                  <a:rPr lang="en-US" dirty="0" err="1"/>
                  <a:t>todos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pontos</a:t>
                </a:r>
                <a:r>
                  <a:rPr lang="en-US" dirty="0"/>
                  <a:t> no </a:t>
                </a:r>
                <a:r>
                  <a:rPr lang="en-US" i="1" dirty="0"/>
                  <a:t>simplex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6E72D87-C6CB-4D4A-9024-7126C38F1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B205AC-F4F0-4766-AD5E-9D098DE8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Resultado de imagem para blackboard">
            <a:extLst>
              <a:ext uri="{FF2B5EF4-FFF2-40B4-BE49-F238E27FC236}">
                <a16:creationId xmlns:a16="http://schemas.microsoft.com/office/drawing/2014/main" id="{C5AEAAFD-C841-45D4-9F4A-41E26E3A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E08B7-1E41-4AD9-893E-F9E275C8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Nelder-Mead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129E69-D399-4DC4-BF0D-F35C5646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14</a:t>
            </a:fld>
            <a:endParaRPr lang="en-US"/>
          </a:p>
        </p:txBody>
      </p:sp>
      <p:pic>
        <p:nvPicPr>
          <p:cNvPr id="7172" name="Picture 4" descr="Resultado de imagem para nelder mead iteration">
            <a:extLst>
              <a:ext uri="{FF2B5EF4-FFF2-40B4-BE49-F238E27FC236}">
                <a16:creationId xmlns:a16="http://schemas.microsoft.com/office/drawing/2014/main" id="{6F1BAEF9-FF65-4E39-9C50-264443345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2105819"/>
            <a:ext cx="6324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51F1386-EAB6-455F-ABBE-A720D89E03E5}"/>
                  </a:ext>
                </a:extLst>
              </p:cNvPr>
              <p:cNvSpPr/>
              <p:nvPr/>
            </p:nvSpPr>
            <p:spPr>
              <a:xfrm>
                <a:off x="3041583" y="4514248"/>
                <a:ext cx="490889" cy="3946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51F1386-EAB6-455F-ABBE-A720D89E0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83" y="4514248"/>
                <a:ext cx="490889" cy="39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7348595-3CCE-4594-A86B-EA4E364FCB47}"/>
                  </a:ext>
                </a:extLst>
              </p:cNvPr>
              <p:cNvSpPr/>
              <p:nvPr/>
            </p:nvSpPr>
            <p:spPr>
              <a:xfrm>
                <a:off x="5755907" y="5188017"/>
                <a:ext cx="490889" cy="2983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7348595-3CCE-4594-A86B-EA4E364FC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907" y="5188017"/>
                <a:ext cx="490889" cy="298383"/>
              </a:xfrm>
              <a:prstGeom prst="rect">
                <a:avLst/>
              </a:prstGeom>
              <a:blipFill>
                <a:blip r:embed="rId4"/>
                <a:stretch>
                  <a:fillRect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2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7DD32-2917-43C7-9CD4-7AEACB11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Nelder-Mead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9B7FB4-36DF-4620-B4B5-91DF435F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Nelder-Mead Himmelblau.gif">
            <a:extLst>
              <a:ext uri="{FF2B5EF4-FFF2-40B4-BE49-F238E27FC236}">
                <a16:creationId xmlns:a16="http://schemas.microsoft.com/office/drawing/2014/main" id="{5D52C7E0-F1D7-4054-971C-29BE0DE1AC4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73F7CE5-D6DE-454E-A74F-1FE8A4AE565C}"/>
              </a:ext>
            </a:extLst>
          </p:cNvPr>
          <p:cNvSpPr/>
          <p:nvPr/>
        </p:nvSpPr>
        <p:spPr>
          <a:xfrm>
            <a:off x="3020736" y="6176963"/>
            <a:ext cx="61505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Fonte: </a:t>
            </a:r>
            <a:r>
              <a:rPr lang="en-US" sz="1000" dirty="0">
                <a:hlinkClick r:id="rId3"/>
              </a:rPr>
              <a:t>https://en.wikipedia.org/wiki/Nelder%E2%80%93Mead_method#/media/File:Nelder-Mead_Himmelblau.gif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037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C62E028-7308-4FE4-8AB3-F2B22F58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Nelder-Mead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A4231E-8D5A-4336-830B-64EF4A78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Funciona muito bem para até 2-3 parâmetros.</a:t>
            </a:r>
          </a:p>
          <a:p>
            <a:r>
              <a:rPr lang="pt-BR" dirty="0"/>
              <a:t>Muito dependente do chute inicial.</a:t>
            </a:r>
          </a:p>
          <a:p>
            <a:r>
              <a:rPr lang="pt-BR" dirty="0"/>
              <a:t>Pessoalmente, uso muito para projeto de ganhos de controlador clássico (estilo PID) ou de </a:t>
            </a:r>
            <a:r>
              <a:rPr lang="pt-BR" i="1" dirty="0" err="1"/>
              <a:t>fit</a:t>
            </a:r>
            <a:r>
              <a:rPr lang="pt-BR" dirty="0"/>
              <a:t> (com função complicada).</a:t>
            </a:r>
          </a:p>
          <a:p>
            <a:r>
              <a:rPr lang="pt-BR" dirty="0"/>
              <a:t>Em Controle, encontro chute inicial resolvendo versão simplificada do problema (sem atrasos, sem não-linearidades, ignorando dinâmicas mais rápidas etc.) usando técnicas clássicas de projeto.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98FFC5-A12B-4187-9813-7D9E070E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D0ACB79-2741-4097-A225-448298A5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i="1" dirty="0"/>
              <a:t> </a:t>
            </a:r>
            <a:r>
              <a:rPr lang="pt-BR" dirty="0"/>
              <a:t>(PSO)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A72AA45-046F-43F8-8D47-8861E7FDE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69B5F1-D59D-47F7-B054-4FAA3C61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53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28D777-E73E-4911-8343-5F219C4A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i="1" dirty="0"/>
              <a:t> </a:t>
            </a:r>
            <a:r>
              <a:rPr lang="pt-BR" dirty="0"/>
              <a:t>(PSO)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6BD4147-22F2-4663-9C75-786F83B6D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Português: Otimização do Enxame de Partículas.</a:t>
            </a:r>
          </a:p>
          <a:p>
            <a:r>
              <a:rPr lang="pt-BR" dirty="0"/>
              <a:t>Inspirado no movimento de migração dos pássaros. </a:t>
            </a:r>
            <a:r>
              <a:rPr lang="pt-BR" dirty="0">
                <a:sym typeface="Symbol" panose="05050102010706020507" pitchFamily="18" charset="2"/>
              </a:rPr>
              <a:t></a:t>
            </a:r>
            <a:r>
              <a:rPr lang="pt-BR" dirty="0">
                <a:solidFill>
                  <a:srgbClr val="FF0000"/>
                </a:solidFill>
                <a:sym typeface="Symbol" panose="05050102010706020507" pitchFamily="18" charset="2"/>
              </a:rPr>
              <a:t></a:t>
            </a:r>
            <a:r>
              <a:rPr lang="pt-BR" dirty="0">
                <a:sym typeface="Symbol" panose="05050102010706020507" pitchFamily="18" charset="2"/>
              </a:rPr>
              <a:t></a:t>
            </a:r>
          </a:p>
          <a:p>
            <a:r>
              <a:rPr lang="pt-BR" dirty="0">
                <a:sym typeface="Symbol" panose="05050102010706020507" pitchFamily="18" charset="2"/>
              </a:rPr>
              <a:t>Partícula: candidato à solução.</a:t>
            </a:r>
          </a:p>
          <a:p>
            <a:r>
              <a:rPr lang="pt-BR" dirty="0">
                <a:sym typeface="Symbol" panose="05050102010706020507" pitchFamily="18" charset="2"/>
              </a:rPr>
              <a:t>Enxame: população.</a:t>
            </a:r>
          </a:p>
          <a:p>
            <a:r>
              <a:rPr lang="pt-BR" dirty="0">
                <a:sym typeface="Symbol" panose="05050102010706020507" pitchFamily="18" charset="2"/>
              </a:rPr>
              <a:t>Número de partículas é </a:t>
            </a:r>
            <a:r>
              <a:rPr lang="pt-BR" dirty="0" err="1">
                <a:sym typeface="Symbol" panose="05050102010706020507" pitchFamily="18" charset="2"/>
              </a:rPr>
              <a:t>hiperparâmetro</a:t>
            </a:r>
            <a:r>
              <a:rPr lang="pt-BR" dirty="0">
                <a:sym typeface="Symbol" panose="05050102010706020507" pitchFamily="18" charset="2"/>
              </a:rPr>
              <a:t>.</a:t>
            </a:r>
          </a:p>
          <a:p>
            <a:endParaRPr lang="pt-BR" dirty="0">
              <a:sym typeface="Symbol" panose="05050102010706020507" pitchFamily="18" charset="2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1279F3-899B-407D-A6E7-D51D3AEF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A0230-6C56-478A-A361-B7431AF1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i="1" dirty="0"/>
              <a:t> </a:t>
            </a:r>
            <a:r>
              <a:rPr lang="pt-BR" dirty="0"/>
              <a:t>(PSO)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AE9A304-BF71-4EC6-8C0C-0A34BDE2E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Memorizar melhor posição de cada partícula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Memorizar melhor posição considerando todas as partículas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Atualização da velocidade da partícula: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B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Ideia</a:t>
                </a:r>
                <a:r>
                  <a:rPr lang="en-US" dirty="0"/>
                  <a:t>: “</a:t>
                </a:r>
                <a:r>
                  <a:rPr lang="en-US" dirty="0" err="1"/>
                  <a:t>empurrar</a:t>
                </a:r>
                <a:r>
                  <a:rPr lang="en-US" dirty="0"/>
                  <a:t>” </a:t>
                </a:r>
                <a:r>
                  <a:rPr lang="en-US" dirty="0" err="1"/>
                  <a:t>partículas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direção</a:t>
                </a:r>
                <a:r>
                  <a:rPr lang="en-US" dirty="0"/>
                  <a:t> do “</a:t>
                </a:r>
                <a:r>
                  <a:rPr lang="en-US" dirty="0" err="1"/>
                  <a:t>melhor</a:t>
                </a:r>
                <a:r>
                  <a:rPr lang="en-US" dirty="0"/>
                  <a:t>”.</a:t>
                </a:r>
              </a:p>
              <a:p>
                <a:r>
                  <a:rPr lang="en-US" dirty="0" err="1"/>
                  <a:t>Atualização</a:t>
                </a:r>
                <a:r>
                  <a:rPr lang="en-US" dirty="0"/>
                  <a:t> da </a:t>
                </a:r>
                <a:r>
                  <a:rPr lang="en-US" dirty="0" err="1"/>
                  <a:t>posição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AE9A304-BF71-4EC6-8C0C-0A34BDE2E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D363F1-14A8-4689-8D50-AEE81004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19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4C94C8-7352-4A65-9019-6E5DFCF1FC91}"/>
              </a:ext>
            </a:extLst>
          </p:cNvPr>
          <p:cNvSpPr txBox="1"/>
          <p:nvPr/>
        </p:nvSpPr>
        <p:spPr>
          <a:xfrm>
            <a:off x="3048609" y="3676881"/>
            <a:ext cx="149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>
                <a:solidFill>
                  <a:srgbClr val="FF0000"/>
                </a:solidFill>
              </a:rPr>
              <a:t>inertia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i="1" dirty="0" err="1">
                <a:solidFill>
                  <a:srgbClr val="FF0000"/>
                </a:solidFill>
              </a:rPr>
              <a:t>weight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D67E779-3115-44C3-BE6B-0007A47A08FF}"/>
              </a:ext>
            </a:extLst>
          </p:cNvPr>
          <p:cNvSpPr/>
          <p:nvPr/>
        </p:nvSpPr>
        <p:spPr>
          <a:xfrm>
            <a:off x="4644776" y="3370277"/>
            <a:ext cx="408963" cy="408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C955879-80CE-4535-8059-741BF20243E2}"/>
              </a:ext>
            </a:extLst>
          </p:cNvPr>
          <p:cNvSpPr/>
          <p:nvPr/>
        </p:nvSpPr>
        <p:spPr>
          <a:xfrm>
            <a:off x="3589204" y="3318179"/>
            <a:ext cx="408963" cy="408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E741BC-4BFF-4C8E-9D71-F98699000A2C}"/>
              </a:ext>
            </a:extLst>
          </p:cNvPr>
          <p:cNvSpPr/>
          <p:nvPr/>
        </p:nvSpPr>
        <p:spPr>
          <a:xfrm>
            <a:off x="7138263" y="3370277"/>
            <a:ext cx="408963" cy="408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46A35DC-65A2-4328-9777-33538F4CCD8A}"/>
              </a:ext>
            </a:extLst>
          </p:cNvPr>
          <p:cNvSpPr txBox="1"/>
          <p:nvPr/>
        </p:nvSpPr>
        <p:spPr>
          <a:xfrm>
            <a:off x="4719347" y="3676881"/>
            <a:ext cx="207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>
                <a:solidFill>
                  <a:srgbClr val="FF0000"/>
                </a:solidFill>
              </a:rPr>
              <a:t>cognitive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i="1" dirty="0" err="1">
                <a:solidFill>
                  <a:srgbClr val="FF0000"/>
                </a:solidFill>
              </a:rPr>
              <a:t>parameter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C284F0-A47A-4815-89B6-D5CE2EC3F770}"/>
              </a:ext>
            </a:extLst>
          </p:cNvPr>
          <p:cNvSpPr txBox="1"/>
          <p:nvPr/>
        </p:nvSpPr>
        <p:spPr>
          <a:xfrm>
            <a:off x="7138263" y="3676881"/>
            <a:ext cx="175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social </a:t>
            </a:r>
            <a:r>
              <a:rPr lang="pt-BR" i="1" dirty="0" err="1">
                <a:solidFill>
                  <a:srgbClr val="FF0000"/>
                </a:solidFill>
              </a:rPr>
              <a:t>parameter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21036F1-F67B-4F77-9D18-2B492D0C8CFB}"/>
              </a:ext>
            </a:extLst>
          </p:cNvPr>
          <p:cNvSpPr/>
          <p:nvPr/>
        </p:nvSpPr>
        <p:spPr>
          <a:xfrm>
            <a:off x="4989919" y="3362936"/>
            <a:ext cx="408963" cy="40896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2891DC3-CBC6-4F80-9698-D914A02D83FF}"/>
              </a:ext>
            </a:extLst>
          </p:cNvPr>
          <p:cNvSpPr/>
          <p:nvPr/>
        </p:nvSpPr>
        <p:spPr>
          <a:xfrm>
            <a:off x="7483931" y="3347206"/>
            <a:ext cx="408963" cy="40896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7" name="Picture 4" descr="Resultado de imagem para blackboard">
            <a:extLst>
              <a:ext uri="{FF2B5EF4-FFF2-40B4-BE49-F238E27FC236}">
                <a16:creationId xmlns:a16="http://schemas.microsoft.com/office/drawing/2014/main" id="{69E02983-91B0-43FB-8F0F-65A3C1B4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4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 animBg="1"/>
      <p:bldP spid="8" grpId="0" animBg="1"/>
      <p:bldP spid="9" grpId="0" animBg="1"/>
      <p:bldP spid="10" grpId="0"/>
      <p:bldP spid="11" grpId="0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E05DBE8-5D4D-422A-B615-D933D11F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A0587CF-E941-4554-92F7-C318E568D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Motivação.</a:t>
            </a:r>
          </a:p>
          <a:p>
            <a:r>
              <a:rPr lang="pt-BR" i="1" dirty="0" err="1"/>
              <a:t>Beam</a:t>
            </a:r>
            <a:r>
              <a:rPr lang="pt-BR" i="1" dirty="0"/>
              <a:t> </a:t>
            </a:r>
            <a:r>
              <a:rPr lang="pt-BR" i="1" dirty="0" err="1"/>
              <a:t>Search</a:t>
            </a:r>
            <a:r>
              <a:rPr lang="pt-BR" dirty="0"/>
              <a:t>.</a:t>
            </a:r>
          </a:p>
          <a:p>
            <a:r>
              <a:rPr lang="pt-BR" dirty="0"/>
              <a:t>Método de </a:t>
            </a:r>
            <a:r>
              <a:rPr lang="pt-BR" dirty="0" err="1"/>
              <a:t>Nelder-Mead</a:t>
            </a:r>
            <a:r>
              <a:rPr lang="pt-BR" dirty="0"/>
              <a:t>.</a:t>
            </a:r>
          </a:p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i="1" dirty="0"/>
              <a:t> </a:t>
            </a:r>
            <a:r>
              <a:rPr lang="pt-BR" dirty="0"/>
              <a:t>(PSO).</a:t>
            </a:r>
          </a:p>
          <a:p>
            <a:r>
              <a:rPr lang="pt-BR" dirty="0"/>
              <a:t>Algoritmos Genéticos.</a:t>
            </a:r>
          </a:p>
          <a:p>
            <a:r>
              <a:rPr lang="pt-BR" dirty="0"/>
              <a:t>Estudo de Caso: Otimização de Caminhada de Robô Humanoide.</a:t>
            </a:r>
          </a:p>
          <a:p>
            <a:endParaRPr lang="en-US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CD360-2780-4688-82D7-27A8C8D7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7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373C6-C4FC-424D-BE9A-539584C5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dirty="0"/>
              <a:t> (PSO)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FF084C7-A97B-474E-8CB3-7A22343F08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Inicialização das partículas:</a:t>
                </a:r>
              </a:p>
              <a:p>
                <a:r>
                  <a:rPr lang="pt-BR" dirty="0"/>
                  <a:t>Considere limites para cada dimensão: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𝐥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</m:e>
                          </m:d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</m:e>
                          </m:d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FF084C7-A97B-474E-8CB3-7A22343F08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843D39-46A3-4869-B117-BB2C314A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Resultado de imagem para blackboard">
            <a:extLst>
              <a:ext uri="{FF2B5EF4-FFF2-40B4-BE49-F238E27FC236}">
                <a16:creationId xmlns:a16="http://schemas.microsoft.com/office/drawing/2014/main" id="{61749015-F6CB-4B45-9649-D02EC72D5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14123"/>
            <a:ext cx="609600" cy="3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3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98267-D77E-4989-AA54-6DCB06AF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dirty="0"/>
              <a:t> (PSO)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BDCB4A-09D5-4FB1-8059-A1EE843558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É comum usar heurísticas para deixar posição e velocidade dentro de limites.</a:t>
                </a:r>
              </a:p>
              <a:p>
                <a:r>
                  <a:rPr lang="pt-BR" dirty="0"/>
                  <a:t>A heurística mais simples é limitar posição e velocidade após o cálculo na iteração: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pt-BR" dirty="0"/>
                  <a:t>Escolha comum para limites de velocidade: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>
                            <a:latin typeface="Cambria Math" panose="02040503050406030204" pitchFamily="18" charset="0"/>
                          </a:rPr>
                          <m:t>𝐥</m:t>
                        </m:r>
                      </m:e>
                    </m:d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>
                            <a:latin typeface="Cambria Math" panose="02040503050406030204" pitchFamily="18" charset="0"/>
                          </a:rPr>
                          <m:t>𝐥</m:t>
                        </m:r>
                      </m:e>
                    </m:d>
                  </m:oMath>
                </a14:m>
                <a:endParaRPr lang="pt-B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BDCB4A-09D5-4FB1-8059-A1EE84355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885706-02AA-44C7-8FC4-F297C0C3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0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1B589-D0FF-4936-B81D-0E7AE349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i="1" dirty="0"/>
              <a:t> (PSO)</a:t>
            </a:r>
            <a:endParaRPr lang="en-US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7767C7-AC5C-4568-9FD5-54089C12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22</a:t>
            </a:fld>
            <a:endParaRPr lang="en-US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CB3A7D8C-5AA0-41F1-8B8C-72DDBF94C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1732869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81AFD-780D-462E-ABD7-B957B24E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dirty="0"/>
              <a:t> (PSO)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6123A7-0DE5-429C-A893-D1EB75682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988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pt-BR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Assuming</a:t>
            </a:r>
            <a:r>
              <a:rPr lang="pt-BR" sz="20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minimization</a:t>
            </a:r>
            <a:endParaRPr lang="pt-BR" sz="20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pso</a:t>
            </a:r>
            <a:r>
              <a:rPr lang="pt-BR" sz="2000" dirty="0">
                <a:latin typeface="Consolas" panose="020B0609020204030204" pitchFamily="49" charset="0"/>
              </a:rPr>
              <a:t>(J, </a:t>
            </a:r>
            <a:r>
              <a:rPr lang="pt-BR" sz="2000" dirty="0" err="1">
                <a:latin typeface="Consolas" panose="020B0609020204030204" pitchFamily="49" charset="0"/>
              </a:rPr>
              <a:t>hyperparams</a:t>
            </a:r>
            <a:r>
              <a:rPr lang="pt-BR" sz="20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	</a:t>
            </a:r>
            <a:r>
              <a:rPr lang="pt-BR" sz="2000" dirty="0" err="1">
                <a:latin typeface="Consolas" panose="020B0609020204030204" pitchFamily="49" charset="0"/>
              </a:rPr>
              <a:t>particles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initialize_particles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hyperparams.num_particles</a:t>
            </a:r>
            <a:r>
              <a:rPr lang="pt-BR" sz="2000" dirty="0">
                <a:latin typeface="Consolas" panose="020B0609020204030204" pitchFamily="49" charset="0"/>
              </a:rPr>
              <a:t>,						hyperparams.lb, </a:t>
            </a:r>
            <a:r>
              <a:rPr lang="pt-BR" sz="2000" dirty="0" err="1">
                <a:latin typeface="Consolas" panose="020B0609020204030204" pitchFamily="49" charset="0"/>
              </a:rPr>
              <a:t>hyperparams.ub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	</a:t>
            </a:r>
            <a:r>
              <a:rPr lang="pt-BR" sz="2000" dirty="0" err="1">
                <a:latin typeface="Consolas" panose="020B0609020204030204" pitchFamily="49" charset="0"/>
              </a:rPr>
              <a:t>best_global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None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00B050"/>
                </a:solidFill>
                <a:latin typeface="Consolas" panose="020B0609020204030204" pitchFamily="49" charset="0"/>
              </a:rPr>
              <a:t># J(</a:t>
            </a:r>
            <a:r>
              <a:rPr lang="pt-BR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None</a:t>
            </a:r>
            <a:r>
              <a:rPr lang="pt-BR" sz="2000" dirty="0">
                <a:solidFill>
                  <a:srgbClr val="00B050"/>
                </a:solidFill>
                <a:latin typeface="Consolas" panose="020B0609020204030204" pitchFamily="49" charset="0"/>
              </a:rPr>
              <a:t>) = </a:t>
            </a:r>
            <a:r>
              <a:rPr lang="pt-BR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inf</a:t>
            </a:r>
            <a:endParaRPr lang="pt-BR" sz="20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check_stopping_condition</a:t>
            </a:r>
            <a:r>
              <a:rPr lang="pt-BR" sz="2000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		</a:t>
            </a:r>
            <a:r>
              <a:rPr lang="pt-BR" sz="2000" dirty="0" err="1">
                <a:latin typeface="Consolas" panose="020B0609020204030204" pitchFamily="49" charset="0"/>
              </a:rPr>
              <a:t>particles</a:t>
            </a:r>
            <a:r>
              <a:rPr lang="pt-BR" sz="2000" dirty="0">
                <a:latin typeface="Consolas" panose="020B0609020204030204" pitchFamily="49" charset="0"/>
              </a:rPr>
              <a:t>, </a:t>
            </a:r>
            <a:r>
              <a:rPr lang="pt-BR" sz="2000" dirty="0" err="1">
                <a:latin typeface="Consolas" panose="020B0609020204030204" pitchFamily="49" charset="0"/>
              </a:rPr>
              <a:t>best_iteration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update_particles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particles</a:t>
            </a:r>
            <a:r>
              <a:rPr lang="pt-BR" sz="2000" dirty="0">
                <a:latin typeface="Consolas" panose="020B0609020204030204" pitchFamily="49" charset="0"/>
              </a:rPr>
              <a:t>, 								</a:t>
            </a:r>
            <a:r>
              <a:rPr lang="pt-BR" sz="2000" dirty="0" err="1">
                <a:latin typeface="Consolas" panose="020B0609020204030204" pitchFamily="49" charset="0"/>
              </a:rPr>
              <a:t>best_global</a:t>
            </a:r>
            <a:r>
              <a:rPr lang="pt-BR" sz="2000" dirty="0">
                <a:latin typeface="Consolas" panose="020B0609020204030204" pitchFamily="49" charset="0"/>
              </a:rPr>
              <a:t>, </a:t>
            </a:r>
            <a:r>
              <a:rPr lang="pt-BR" sz="2000" dirty="0" err="1">
                <a:latin typeface="Consolas" panose="020B0609020204030204" pitchFamily="49" charset="0"/>
              </a:rPr>
              <a:t>hyperparams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t-B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2000" dirty="0">
                <a:latin typeface="Consolas" panose="020B0609020204030204" pitchFamily="49" charset="0"/>
              </a:rPr>
              <a:t> J(</a:t>
            </a:r>
            <a:r>
              <a:rPr lang="pt-BR" sz="2000" dirty="0" err="1">
                <a:latin typeface="Consolas" panose="020B0609020204030204" pitchFamily="49" charset="0"/>
              </a:rPr>
              <a:t>best_iteration</a:t>
            </a:r>
            <a:r>
              <a:rPr lang="pt-BR" sz="2000" dirty="0">
                <a:latin typeface="Consolas" panose="020B0609020204030204" pitchFamily="49" charset="0"/>
              </a:rPr>
              <a:t>) &lt; J(</a:t>
            </a:r>
            <a:r>
              <a:rPr lang="pt-BR" sz="2000" dirty="0" err="1">
                <a:latin typeface="Consolas" panose="020B0609020204030204" pitchFamily="49" charset="0"/>
              </a:rPr>
              <a:t>best_global</a:t>
            </a:r>
            <a:r>
              <a:rPr lang="pt-BR" sz="20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			</a:t>
            </a:r>
            <a:r>
              <a:rPr lang="pt-BR" sz="2000" dirty="0" err="1">
                <a:latin typeface="Consolas" panose="020B0609020204030204" pitchFamily="49" charset="0"/>
              </a:rPr>
              <a:t>best_global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best_iteration</a:t>
            </a:r>
            <a:r>
              <a:rPr lang="pt-BR" sz="2000" dirty="0">
                <a:latin typeface="Consolas" panose="020B0609020204030204" pitchFamily="49" charset="0"/>
              </a:rPr>
              <a:t>     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best_global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1DC6F3-CAAE-429C-9B7F-F84144CD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2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366D2-1663-4084-99F6-5A712CFE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dirty="0"/>
              <a:t> (PSO)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160A8-0C6B-4C34-A058-79407DA7C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initialize_particles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num_particles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lb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ub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latin typeface="Consolas" panose="020B0609020204030204" pitchFamily="49" charset="0"/>
              </a:rPr>
              <a:t>particles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Particle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num_particles</a:t>
            </a:r>
            <a:r>
              <a:rPr lang="pt-BR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t-BR" dirty="0">
                <a:latin typeface="Consolas" panose="020B0609020204030204" pitchFamily="49" charset="0"/>
              </a:rPr>
              <a:t> i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len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particles</a:t>
            </a:r>
            <a:r>
              <a:rPr lang="pt-BR" dirty="0">
                <a:latin typeface="Consolas" panose="020B0609020204030204" pitchFamily="49" charset="0"/>
              </a:rPr>
              <a:t>)):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random_uniform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here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operates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on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arrays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particles</a:t>
            </a:r>
            <a:r>
              <a:rPr lang="pt-BR" dirty="0">
                <a:latin typeface="Consolas" panose="020B0609020204030204" pitchFamily="49" charset="0"/>
              </a:rPr>
              <a:t>[i].x = </a:t>
            </a:r>
            <a:r>
              <a:rPr lang="pt-BR" dirty="0" err="1">
                <a:latin typeface="Consolas" panose="020B0609020204030204" pitchFamily="49" charset="0"/>
              </a:rPr>
              <a:t>random_uniform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lb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ub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delta = </a:t>
            </a:r>
            <a:r>
              <a:rPr lang="pt-BR" dirty="0" err="1">
                <a:latin typeface="Consolas" panose="020B0609020204030204" pitchFamily="49" charset="0"/>
              </a:rPr>
              <a:t>ub</a:t>
            </a:r>
            <a:r>
              <a:rPr lang="pt-BR" dirty="0">
                <a:latin typeface="Consolas" panose="020B0609020204030204" pitchFamily="49" charset="0"/>
              </a:rPr>
              <a:t> – </a:t>
            </a:r>
            <a:r>
              <a:rPr lang="pt-BR" dirty="0" err="1">
                <a:latin typeface="Consolas" panose="020B0609020204030204" pitchFamily="49" charset="0"/>
              </a:rPr>
              <a:t>lb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particles</a:t>
            </a:r>
            <a:r>
              <a:rPr lang="pt-BR" dirty="0">
                <a:latin typeface="Consolas" panose="020B0609020204030204" pitchFamily="49" charset="0"/>
              </a:rPr>
              <a:t>[i].v = </a:t>
            </a:r>
            <a:r>
              <a:rPr lang="pt-BR" dirty="0" err="1">
                <a:latin typeface="Consolas" panose="020B0609020204030204" pitchFamily="49" charset="0"/>
              </a:rPr>
              <a:t>random_uniform</a:t>
            </a:r>
            <a:r>
              <a:rPr lang="pt-BR" dirty="0">
                <a:latin typeface="Consolas" panose="020B0609020204030204" pitchFamily="49" charset="0"/>
              </a:rPr>
              <a:t>(-delta, 									    delta)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68EA24-A1E6-4756-96BD-24728E3B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1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366D2-1663-4084-99F6-5A712CFE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dirty="0"/>
              <a:t> (PSO)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160A8-0C6B-4C34-A058-79407DA7C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update_particles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particles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best_global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hyperparams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w = </a:t>
            </a:r>
            <a:r>
              <a:rPr lang="pt-BR" dirty="0" err="1">
                <a:latin typeface="Consolas" panose="020B0609020204030204" pitchFamily="49" charset="0"/>
              </a:rPr>
              <a:t>hyperparams.w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latin typeface="Consolas" panose="020B0609020204030204" pitchFamily="49" charset="0"/>
              </a:rPr>
              <a:t>phip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hyperparams.phip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latin typeface="Consolas" panose="020B0609020204030204" pitchFamily="49" charset="0"/>
              </a:rPr>
              <a:t>phig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hyperparams.phig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latin typeface="Consolas" panose="020B0609020204030204" pitchFamily="49" charset="0"/>
              </a:rPr>
              <a:t>best_iteration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None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particle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particles</a:t>
            </a:r>
            <a:r>
              <a:rPr lang="pt-BR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rp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random_uniform</a:t>
            </a:r>
            <a:r>
              <a:rPr lang="pt-BR" dirty="0">
                <a:latin typeface="Consolas" panose="020B0609020204030204" pitchFamily="49" charset="0"/>
              </a:rPr>
              <a:t>(0.0, 1.0)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rg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random_uniform</a:t>
            </a:r>
            <a:r>
              <a:rPr lang="pt-BR" dirty="0">
                <a:latin typeface="Consolas" panose="020B0609020204030204" pitchFamily="49" charset="0"/>
              </a:rPr>
              <a:t>(0.0, 1.0)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particle.v</a:t>
            </a:r>
            <a:r>
              <a:rPr lang="pt-BR" dirty="0">
                <a:latin typeface="Consolas" panose="020B0609020204030204" pitchFamily="49" charset="0"/>
              </a:rPr>
              <a:t> = w * </a:t>
            </a:r>
            <a:r>
              <a:rPr lang="pt-BR" dirty="0" err="1">
                <a:latin typeface="Consolas" panose="020B0609020204030204" pitchFamily="49" charset="0"/>
              </a:rPr>
              <a:t>particle.v</a:t>
            </a:r>
            <a:r>
              <a:rPr lang="pt-BR" dirty="0">
                <a:latin typeface="Consolas" panose="020B0609020204030204" pitchFamily="49" charset="0"/>
              </a:rPr>
              <a:t> + </a:t>
            </a:r>
            <a:r>
              <a:rPr lang="pt-BR" dirty="0" err="1">
                <a:latin typeface="Consolas" panose="020B0609020204030204" pitchFamily="49" charset="0"/>
              </a:rPr>
              <a:t>phip</a:t>
            </a:r>
            <a:r>
              <a:rPr lang="pt-BR" dirty="0">
                <a:latin typeface="Consolas" panose="020B0609020204030204" pitchFamily="49" charset="0"/>
              </a:rPr>
              <a:t> * </a:t>
            </a:r>
            <a:r>
              <a:rPr lang="pt-BR" dirty="0" err="1">
                <a:latin typeface="Consolas" panose="020B0609020204030204" pitchFamily="49" charset="0"/>
              </a:rPr>
              <a:t>rp</a:t>
            </a:r>
            <a:r>
              <a:rPr lang="pt-BR" dirty="0">
                <a:latin typeface="Consolas" panose="020B0609020204030204" pitchFamily="49" charset="0"/>
              </a:rPr>
              <a:t> * (</a:t>
            </a:r>
            <a:r>
              <a:rPr lang="pt-BR" dirty="0" err="1">
                <a:latin typeface="Consolas" panose="020B0609020204030204" pitchFamily="49" charset="0"/>
              </a:rPr>
              <a:t>particle.best</a:t>
            </a:r>
            <a:r>
              <a:rPr lang="pt-BR" dirty="0">
                <a:latin typeface="Consolas" panose="020B0609020204030204" pitchFamily="49" charset="0"/>
              </a:rPr>
              <a:t> – </a:t>
            </a:r>
            <a:r>
              <a:rPr lang="pt-BR" dirty="0" err="1">
                <a:latin typeface="Consolas" panose="020B0609020204030204" pitchFamily="49" charset="0"/>
              </a:rPr>
              <a:t>particle.x</a:t>
            </a:r>
            <a:r>
              <a:rPr lang="pt-BR" dirty="0">
                <a:latin typeface="Consolas" panose="020B0609020204030204" pitchFamily="49" charset="0"/>
              </a:rPr>
              <a:t>) + 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			</a:t>
            </a:r>
            <a:r>
              <a:rPr lang="pt-BR" dirty="0" err="1">
                <a:latin typeface="Consolas" panose="020B0609020204030204" pitchFamily="49" charset="0"/>
              </a:rPr>
              <a:t>phig</a:t>
            </a:r>
            <a:r>
              <a:rPr lang="pt-BR" dirty="0">
                <a:latin typeface="Consolas" panose="020B0609020204030204" pitchFamily="49" charset="0"/>
              </a:rPr>
              <a:t> * </a:t>
            </a:r>
            <a:r>
              <a:rPr lang="pt-BR" dirty="0" err="1">
                <a:latin typeface="Consolas" panose="020B0609020204030204" pitchFamily="49" charset="0"/>
              </a:rPr>
              <a:t>rg</a:t>
            </a:r>
            <a:r>
              <a:rPr lang="pt-BR" dirty="0">
                <a:latin typeface="Consolas" panose="020B0609020204030204" pitchFamily="49" charset="0"/>
              </a:rPr>
              <a:t> * (</a:t>
            </a:r>
            <a:r>
              <a:rPr lang="pt-BR" dirty="0" err="1">
                <a:latin typeface="Consolas" panose="020B0609020204030204" pitchFamily="49" charset="0"/>
              </a:rPr>
              <a:t>best_global</a:t>
            </a:r>
            <a:r>
              <a:rPr lang="pt-BR" dirty="0">
                <a:latin typeface="Consolas" panose="020B0609020204030204" pitchFamily="49" charset="0"/>
              </a:rPr>
              <a:t> – </a:t>
            </a:r>
            <a:r>
              <a:rPr lang="pt-BR" dirty="0" err="1">
                <a:latin typeface="Consolas" panose="020B0609020204030204" pitchFamily="49" charset="0"/>
              </a:rPr>
              <a:t>particle.x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particle.x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particle.x</a:t>
            </a:r>
            <a:r>
              <a:rPr lang="pt-BR" dirty="0">
                <a:latin typeface="Consolas" panose="020B0609020204030204" pitchFamily="49" charset="0"/>
              </a:rPr>
              <a:t> + </a:t>
            </a:r>
            <a:r>
              <a:rPr lang="pt-BR" dirty="0" err="1">
                <a:latin typeface="Consolas" panose="020B0609020204030204" pitchFamily="49" charset="0"/>
              </a:rPr>
              <a:t>particle.v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dirty="0">
                <a:latin typeface="Consolas" panose="020B0609020204030204" pitchFamily="49" charset="0"/>
              </a:rPr>
              <a:t> J(</a:t>
            </a:r>
            <a:r>
              <a:rPr lang="pt-BR" dirty="0" err="1">
                <a:latin typeface="Consolas" panose="020B0609020204030204" pitchFamily="49" charset="0"/>
              </a:rPr>
              <a:t>particle.x</a:t>
            </a:r>
            <a:r>
              <a:rPr lang="pt-BR" dirty="0">
                <a:latin typeface="Consolas" panose="020B0609020204030204" pitchFamily="49" charset="0"/>
              </a:rPr>
              <a:t>) &lt; J(</a:t>
            </a:r>
            <a:r>
              <a:rPr lang="pt-BR" dirty="0" err="1">
                <a:latin typeface="Consolas" panose="020B0609020204030204" pitchFamily="49" charset="0"/>
              </a:rPr>
              <a:t>particle.best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</a:t>
            </a:r>
            <a:r>
              <a:rPr lang="pt-BR" dirty="0" err="1">
                <a:latin typeface="Consolas" panose="020B0609020204030204" pitchFamily="49" charset="0"/>
              </a:rPr>
              <a:t>particle.best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particle.x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dirty="0">
                <a:latin typeface="Consolas" panose="020B0609020204030204" pitchFamily="49" charset="0"/>
              </a:rPr>
              <a:t> J(</a:t>
            </a:r>
            <a:r>
              <a:rPr lang="pt-BR" dirty="0" err="1">
                <a:latin typeface="Consolas" panose="020B0609020204030204" pitchFamily="49" charset="0"/>
              </a:rPr>
              <a:t>particle.x</a:t>
            </a:r>
            <a:r>
              <a:rPr lang="pt-BR" dirty="0">
                <a:latin typeface="Consolas" panose="020B0609020204030204" pitchFamily="49" charset="0"/>
              </a:rPr>
              <a:t>) &lt; J(</a:t>
            </a:r>
            <a:r>
              <a:rPr lang="pt-BR" dirty="0" err="1">
                <a:latin typeface="Consolas" panose="020B0609020204030204" pitchFamily="49" charset="0"/>
              </a:rPr>
              <a:t>best_iteration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		</a:t>
            </a:r>
            <a:r>
              <a:rPr lang="pt-BR" dirty="0" err="1">
                <a:latin typeface="Consolas" panose="020B0609020204030204" pitchFamily="49" charset="0"/>
              </a:rPr>
              <a:t>best_iteration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particle.x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68EA24-A1E6-4756-96BD-24728E3B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62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5DECC-22A8-4E98-BF5A-708AA17C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 para os </a:t>
            </a:r>
            <a:r>
              <a:rPr lang="pt-BR" dirty="0" err="1"/>
              <a:t>Hiperparâmetros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C4E5C3F-A208-4492-8AEE-27CDE25939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Trocamos chutar uns parâmetros por outros </a:t>
                </a:r>
                <a:r>
                  <a:rPr lang="pt-BR" dirty="0">
                    <a:sym typeface="Wingdings" panose="05000000000000000000" pitchFamily="2" charset="2"/>
                  </a:rPr>
                  <a:t>.</a:t>
                </a:r>
              </a:p>
              <a:p>
                <a:r>
                  <a:rPr lang="pt-BR" dirty="0">
                    <a:sym typeface="Wingdings" panose="05000000000000000000" pitchFamily="2" charset="2"/>
                  </a:rPr>
                  <a:t>Recomendações baseadas em experiência </a:t>
                </a:r>
                <a:r>
                  <a:rPr lang="pt-BR" b="1" dirty="0">
                    <a:sym typeface="Wingdings" panose="05000000000000000000" pitchFamily="2" charset="2"/>
                  </a:rPr>
                  <a:t>pessoal</a:t>
                </a:r>
                <a:r>
                  <a:rPr lang="pt-BR" dirty="0">
                    <a:sym typeface="Wingdings" panose="05000000000000000000" pitchFamily="2" charset="2"/>
                  </a:rPr>
                  <a:t>.</a:t>
                </a:r>
                <a:endParaRPr lang="pt-BR" dirty="0"/>
              </a:p>
              <a:p>
                <a:r>
                  <a:rPr lang="pt-BR" dirty="0"/>
                  <a:t>Número de partículas: usar muitas para ter mais “variedade”. Recomendação de 40 a 50.</a:t>
                </a:r>
              </a:p>
              <a:p>
                <a:r>
                  <a:rPr lang="pt-BR" dirty="0"/>
                  <a:t>Mais parâmetros = mais partículas.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Tem gente que usa </a:t>
                </a:r>
                <a:r>
                  <a:rPr lang="pt-BR" i="1" dirty="0"/>
                  <a:t>schedule</a:t>
                </a:r>
                <a:r>
                  <a:rPr lang="pt-BR" dirty="0"/>
                  <a:t> no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pt-BR" i="1" dirty="0"/>
                  <a:t> </a:t>
                </a:r>
                <a:r>
                  <a:rPr lang="pt-BR" dirty="0"/>
                  <a:t>(e.g.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pt-BR" dirty="0"/>
                  <a:t>)</a:t>
                </a:r>
                <a:r>
                  <a:rPr lang="pt-BR" i="1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0" dirty="0"/>
                  <a:t>Costumava usar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</m:t>
                    </m:r>
                  </m:oMath>
                </a14:m>
                <a:r>
                  <a:rPr lang="pt-BR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=0,6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=0,8</m:t>
                    </m:r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pt-BR" dirty="0"/>
                  <a:t> realizam </a:t>
                </a:r>
                <a:r>
                  <a:rPr lang="pt-BR" i="1" dirty="0"/>
                  <a:t>trade-off</a:t>
                </a:r>
                <a:r>
                  <a:rPr lang="pt-BR" dirty="0"/>
                  <a:t> entre </a:t>
                </a:r>
                <a:r>
                  <a:rPr lang="pt-BR" i="1" dirty="0" err="1"/>
                  <a:t>explotation</a:t>
                </a:r>
                <a:r>
                  <a:rPr lang="pt-BR" dirty="0"/>
                  <a:t> e </a:t>
                </a:r>
                <a:r>
                  <a:rPr lang="pt-BR" i="1" dirty="0" err="1"/>
                  <a:t>exploration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C4E5C3F-A208-4492-8AEE-27CDE25939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78FD99-38E3-4415-87DA-33C32CA1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6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30D27-B37F-47C4-B73E-5C04C6B8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problema do PSO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9441FEA-699A-4476-8298-A072C5969A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Como já falado, em problemas de robótica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é </a:t>
                </a:r>
                <a:r>
                  <a:rPr lang="en-US" dirty="0" err="1"/>
                  <a:t>estocástico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Às</a:t>
                </a:r>
                <a:r>
                  <a:rPr lang="en-US" dirty="0"/>
                  <a:t> </a:t>
                </a:r>
                <a:r>
                  <a:rPr lang="en-US" dirty="0" err="1"/>
                  <a:t>vezes</a:t>
                </a:r>
                <a:r>
                  <a:rPr lang="en-US" dirty="0"/>
                  <a:t>,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posição</a:t>
                </a:r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muito</a:t>
                </a:r>
                <a:r>
                  <a:rPr lang="en-US" dirty="0"/>
                  <a:t> boa </a:t>
                </a:r>
                <a:r>
                  <a:rPr lang="en-US" dirty="0" err="1"/>
                  <a:t>dá</a:t>
                </a:r>
                <a:r>
                  <a:rPr lang="en-US" dirty="0"/>
                  <a:t> </a:t>
                </a:r>
                <a:r>
                  <a:rPr lang="en-US" dirty="0" err="1"/>
                  <a:t>sorte</a:t>
                </a:r>
                <a:r>
                  <a:rPr lang="en-US" dirty="0"/>
                  <a:t> e </a:t>
                </a:r>
                <a:r>
                  <a:rPr lang="en-US" dirty="0" err="1"/>
                  <a:t>obtém</a:t>
                </a:r>
                <a:r>
                  <a:rPr lang="en-US" dirty="0"/>
                  <a:t> boa </a:t>
                </a:r>
                <a:r>
                  <a:rPr lang="en-US" dirty="0" err="1"/>
                  <a:t>avaliação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Enxame</a:t>
                </a:r>
                <a:r>
                  <a:rPr lang="en-US" dirty="0"/>
                  <a:t> </a:t>
                </a:r>
                <a:r>
                  <a:rPr lang="en-US" dirty="0" err="1"/>
                  <a:t>acaba</a:t>
                </a:r>
                <a:r>
                  <a:rPr lang="en-US" dirty="0"/>
                  <a:t> </a:t>
                </a:r>
                <a:r>
                  <a:rPr lang="en-US" dirty="0" err="1"/>
                  <a:t>convergindo</a:t>
                </a:r>
                <a:r>
                  <a:rPr lang="en-US" dirty="0"/>
                  <a:t> para </a:t>
                </a:r>
                <a:r>
                  <a:rPr lang="en-US" dirty="0" err="1"/>
                  <a:t>solução</a:t>
                </a:r>
                <a:r>
                  <a:rPr lang="en-US" dirty="0"/>
                  <a:t> </a:t>
                </a:r>
                <a:r>
                  <a:rPr lang="en-US" dirty="0" err="1"/>
                  <a:t>pouco</a:t>
                </a:r>
                <a:r>
                  <a:rPr lang="en-US" dirty="0"/>
                  <a:t> </a:t>
                </a:r>
                <a:r>
                  <a:rPr lang="en-US" dirty="0" err="1"/>
                  <a:t>robusta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9441FEA-699A-4476-8298-A072C5969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8FD29B-685D-4224-AED0-21894346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27</a:t>
            </a:fld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290E778-E2BB-487F-92EB-F05B75A8FAE9}"/>
              </a:ext>
            </a:extLst>
          </p:cNvPr>
          <p:cNvSpPr/>
          <p:nvPr/>
        </p:nvSpPr>
        <p:spPr>
          <a:xfrm>
            <a:off x="7902429" y="2751589"/>
            <a:ext cx="503340" cy="5033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11F61D9-4F93-4E90-A952-B971949C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Genéticos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21A073-DE1B-4CC1-98EF-AAB61359A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4FC9DA-2B90-4C91-AC36-76C600FB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6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E4209BA-06D7-48FA-B136-90162C30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Genéticos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609A7-1971-4029-B4C0-7D9F5BFD0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Inglês: </a:t>
            </a:r>
            <a:r>
              <a:rPr lang="pt-BR" i="1" dirty="0" err="1"/>
              <a:t>Genetic</a:t>
            </a:r>
            <a:r>
              <a:rPr lang="pt-BR" i="1" dirty="0"/>
              <a:t> </a:t>
            </a:r>
            <a:r>
              <a:rPr lang="pt-BR" i="1" dirty="0" err="1"/>
              <a:t>Algorithms</a:t>
            </a:r>
            <a:r>
              <a:rPr lang="pt-BR" dirty="0"/>
              <a:t>.</a:t>
            </a:r>
          </a:p>
          <a:p>
            <a:r>
              <a:rPr lang="pt-BR" dirty="0"/>
              <a:t>Por que no plural? </a:t>
            </a:r>
            <a:r>
              <a:rPr lang="pt-BR" b="1" dirty="0"/>
              <a:t>Muitas</a:t>
            </a:r>
            <a:r>
              <a:rPr lang="pt-BR" dirty="0"/>
              <a:t> variações...</a:t>
            </a:r>
          </a:p>
          <a:p>
            <a:r>
              <a:rPr lang="pt-BR" dirty="0"/>
              <a:t>Baseados na Teoria da Evolução de Darwin. </a:t>
            </a:r>
            <a:r>
              <a:rPr lang="pt-BR" dirty="0">
                <a:sym typeface="Symbol" panose="05050102010706020507" pitchFamily="18" charset="2"/>
              </a:rPr>
              <a:t></a:t>
            </a:r>
            <a:r>
              <a:rPr lang="pt-BR" dirty="0">
                <a:solidFill>
                  <a:srgbClr val="FF0000"/>
                </a:solidFill>
                <a:sym typeface="Symbol" panose="05050102010706020507" pitchFamily="18" charset="2"/>
              </a:rPr>
              <a:t></a:t>
            </a:r>
            <a:r>
              <a:rPr lang="pt-BR" dirty="0">
                <a:sym typeface="Symbol" panose="05050102010706020507" pitchFamily="18" charset="2"/>
              </a:rPr>
              <a:t></a:t>
            </a:r>
          </a:p>
          <a:p>
            <a:r>
              <a:rPr lang="pt-BR" dirty="0">
                <a:sym typeface="Symbol" panose="05050102010706020507" pitchFamily="18" charset="2"/>
              </a:rPr>
              <a:t>Em geral, trabalha-se com maximização.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0698F-9145-4531-A754-7ED9A5EE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4645C83-3D9A-4986-9292-2766EB7E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D91C77-9AB1-443E-A8DC-926D27F9E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5F29E8F-7EC5-41C7-B5F4-222E7F12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5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514F3-1EEF-4EF4-9965-55294A0B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Genéticos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52B447-B1E5-4E7B-974E-91F0C2988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Cromossomo: candidato à solução.</a:t>
            </a:r>
          </a:p>
          <a:p>
            <a:r>
              <a:rPr lang="pt-BR" dirty="0"/>
              <a:t>Gene: uma parte do cromossomo (e.g. um bit ou uma dimensão).</a:t>
            </a:r>
          </a:p>
          <a:p>
            <a:r>
              <a:rPr lang="pt-BR" dirty="0"/>
              <a:t>População: conjunto de candidatos.</a:t>
            </a:r>
          </a:p>
          <a:p>
            <a:r>
              <a:rPr lang="pt-BR" dirty="0"/>
              <a:t>Geração: população na iteração.</a:t>
            </a:r>
          </a:p>
          <a:p>
            <a:r>
              <a:rPr lang="pt-BR" dirty="0"/>
              <a:t>Função de </a:t>
            </a:r>
            <a:r>
              <a:rPr lang="pt-BR" i="1" dirty="0"/>
              <a:t>fitness</a:t>
            </a:r>
            <a:r>
              <a:rPr lang="pt-BR" dirty="0"/>
              <a:t> (aptidão).</a:t>
            </a:r>
          </a:p>
          <a:p>
            <a:r>
              <a:rPr lang="pt-BR" dirty="0"/>
              <a:t>Mutação: altera um candidato aleatoriamente.</a:t>
            </a:r>
          </a:p>
          <a:p>
            <a:r>
              <a:rPr lang="pt-BR" dirty="0"/>
              <a:t>Seleção: a cada geração, os mais aptos tem mais chance de se reproduzir.</a:t>
            </a:r>
          </a:p>
          <a:p>
            <a:r>
              <a:rPr lang="pt-BR" i="1" dirty="0"/>
              <a:t>Crossover</a:t>
            </a:r>
            <a:r>
              <a:rPr lang="pt-BR" dirty="0"/>
              <a:t>: filho é “mistura” dos pais (reprodução sexuada).</a:t>
            </a:r>
          </a:p>
          <a:p>
            <a:r>
              <a:rPr lang="pt-BR" dirty="0"/>
              <a:t>Sobrevivência dos mais aptos: apenas os melhores passam para a próxima geração.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0E7329-53C0-4EAF-AD3D-CBC6EFE4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2ACB3-74DF-489E-9E7F-F99F5933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Cromossomo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BF7931-A685-4514-B16E-198FC541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5A38797C-8B42-409E-8D4D-D1B6FB387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Considere problema com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dirty="0"/>
                  <a:t>. Exemplo de cromossomo: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Alguns preferem codificar direto em binário: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Na codificação com real,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é um gene.</a:t>
                </a:r>
              </a:p>
              <a:p>
                <a:r>
                  <a:rPr lang="pt-BR" dirty="0"/>
                  <a:t>Na codificação em binário, cada bit é um gene.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5A38797C-8B42-409E-8D4D-D1B6FB387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>
                <a:extLst>
                  <a:ext uri="{FF2B5EF4-FFF2-40B4-BE49-F238E27FC236}">
                    <a16:creationId xmlns:a16="http://schemas.microsoft.com/office/drawing/2014/main" id="{D9B44D0E-8979-46E9-8D55-036897F97C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078606"/>
                  </p:ext>
                </p:extLst>
              </p:nvPr>
            </p:nvGraphicFramePr>
            <p:xfrm>
              <a:off x="2032000" y="2485866"/>
              <a:ext cx="81280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0974620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889989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9317781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348242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4438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23.5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12.0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42.0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65.2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599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>
                <a:extLst>
                  <a:ext uri="{FF2B5EF4-FFF2-40B4-BE49-F238E27FC236}">
                    <a16:creationId xmlns:a16="http://schemas.microsoft.com/office/drawing/2014/main" id="{D9B44D0E-8979-46E9-8D55-036897F97C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078606"/>
                  </p:ext>
                </p:extLst>
              </p:nvPr>
            </p:nvGraphicFramePr>
            <p:xfrm>
              <a:off x="2032000" y="2485866"/>
              <a:ext cx="81280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0974620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889989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9317781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348242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" t="-1613" r="-30000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01" t="-1613" r="-20090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613" r="-10029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901" t="-1613" r="-601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4438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23.5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12.0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42.0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65.2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5993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>
                <a:extLst>
                  <a:ext uri="{FF2B5EF4-FFF2-40B4-BE49-F238E27FC236}">
                    <a16:creationId xmlns:a16="http://schemas.microsoft.com/office/drawing/2014/main" id="{5FB5F8EE-FC3D-4D98-8680-2C260C9F5E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316824"/>
                  </p:ext>
                </p:extLst>
              </p:nvPr>
            </p:nvGraphicFramePr>
            <p:xfrm>
              <a:off x="2032000" y="4001294"/>
              <a:ext cx="81280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0974620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889989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9317781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348242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4438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10110011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00101101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11110000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00010101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599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>
                <a:extLst>
                  <a:ext uri="{FF2B5EF4-FFF2-40B4-BE49-F238E27FC236}">
                    <a16:creationId xmlns:a16="http://schemas.microsoft.com/office/drawing/2014/main" id="{5FB5F8EE-FC3D-4D98-8680-2C260C9F5E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316824"/>
                  </p:ext>
                </p:extLst>
              </p:nvPr>
            </p:nvGraphicFramePr>
            <p:xfrm>
              <a:off x="2032000" y="4001294"/>
              <a:ext cx="8128000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0974620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889989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9317781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348242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" t="-1613" r="-3000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01" t="-1613" r="-200901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613" r="-100299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901" t="-1613" r="-601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4438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10110011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00101101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11110000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00010101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5993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046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2ACB3-74DF-489E-9E7F-F99F5933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Mutação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BF7931-A685-4514-B16E-198FC541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5A38797C-8B42-409E-8D4D-D1B6FB387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Com probabilidade de mutação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dirty="0"/>
                  <a:t>, altera um gene aleatório do cromossomo.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Duas formas de implementar na Literatura: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dirty="0"/>
                  <a:t> é probabilidade de ocorrer mutação no </a:t>
                </a:r>
                <a:r>
                  <a:rPr lang="pt-BR" dirty="0" err="1"/>
                  <a:t>cromosso</a:t>
                </a:r>
                <a:r>
                  <a:rPr lang="pt-BR" dirty="0"/>
                  <a:t>. Então, gene é escolhido aleatoriamente.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dirty="0"/>
                  <a:t> é probabilidade de </a:t>
                </a:r>
                <a:r>
                  <a:rPr lang="pt-BR" b="1" dirty="0"/>
                  <a:t>cada</a:t>
                </a:r>
                <a:r>
                  <a:rPr lang="pt-BR" dirty="0"/>
                  <a:t> gene sofrer mutação.</a:t>
                </a:r>
              </a:p>
              <a:p>
                <a:r>
                  <a:rPr lang="pt-BR" dirty="0"/>
                  <a:t>Alteração no cromossomo pode ser menos drástica:</a:t>
                </a:r>
              </a:p>
              <a:p>
                <a:pPr lvl="1"/>
                <a:r>
                  <a:rPr lang="pt-BR" dirty="0"/>
                  <a:t>Incrementar/decrementar gene de um pequeno valor aleatório.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5A38797C-8B42-409E-8D4D-D1B6FB387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39B788E-B700-4848-AE1E-7341AC981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870108"/>
              </p:ext>
            </p:extLst>
          </p:nvPr>
        </p:nvGraphicFramePr>
        <p:xfrm>
          <a:off x="2807052" y="2536318"/>
          <a:ext cx="65779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238">
                  <a:extLst>
                    <a:ext uri="{9D8B030D-6E8A-4147-A177-3AD203B41FA5}">
                      <a16:colId xmlns:a16="http://schemas.microsoft.com/office/drawing/2014/main" val="3088511028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2991911494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629424189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3948435790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369573271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2104187821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508123876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1977965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23.11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95.54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0070C0"/>
                          </a:solidFill>
                        </a:rPr>
                        <a:t>100.0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12.0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82.21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42.0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35.91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417843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28D13FDA-AD4E-4BC4-B809-A75F2D022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9247"/>
              </p:ext>
            </p:extLst>
          </p:nvPr>
        </p:nvGraphicFramePr>
        <p:xfrm>
          <a:off x="2807048" y="3243580"/>
          <a:ext cx="65779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238">
                  <a:extLst>
                    <a:ext uri="{9D8B030D-6E8A-4147-A177-3AD203B41FA5}">
                      <a16:colId xmlns:a16="http://schemas.microsoft.com/office/drawing/2014/main" val="3088511028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2991911494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629424189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3948435790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369573271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2104187821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508123876"/>
                    </a:ext>
                  </a:extLst>
                </a:gridCol>
                <a:gridCol w="822238">
                  <a:extLst>
                    <a:ext uri="{9D8B030D-6E8A-4147-A177-3AD203B41FA5}">
                      <a16:colId xmlns:a16="http://schemas.microsoft.com/office/drawing/2014/main" val="1977965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23.11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95.54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1.2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12.0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82.21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42.0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35.91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417843"/>
                  </a:ext>
                </a:extLst>
              </a:tr>
            </a:tbl>
          </a:graphicData>
        </a:graphic>
      </p:graphicFrame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04CF167-F13E-4FFD-8694-A5199D0F7FAA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flipH="1">
            <a:off x="6096000" y="2907158"/>
            <a:ext cx="4" cy="336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DDD44-951A-4973-AEA4-68220A74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38E27C5-7CBA-47B3-A84E-911B51203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Vários esquemas, veremos </a:t>
                </a:r>
                <a:r>
                  <a:rPr lang="pt-BR" b="1" dirty="0"/>
                  <a:t>seleção por roleta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Escolha de cada indivíduo proporcional à sua aptidão: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Em geral, usa-se escolha com reposição (i.e. pai pode ser escolhido novamente, inclusive pode procriar consigo mesmo).</a:t>
                </a:r>
              </a:p>
              <a:p>
                <a:r>
                  <a:rPr lang="pt-BR" dirty="0"/>
                  <a:t>Número de pais escolhidos para procriar é </a:t>
                </a:r>
                <a:r>
                  <a:rPr lang="pt-BR" dirty="0" err="1"/>
                  <a:t>hiperparâmetro</a:t>
                </a:r>
                <a:r>
                  <a:rPr lang="pt-BR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38E27C5-7CBA-47B3-A84E-911B51203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DDAC79-416C-4E52-8E40-C53B2D1B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7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D12F7-8B05-48BA-93DF-DBFC95D7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Crossover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CFD73DF-15F9-44B4-BB03-09A621F234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Ponto de quebra escolhido aleatoriamente.</a:t>
                </a:r>
              </a:p>
              <a:p>
                <a:r>
                  <a:rPr lang="pt-BR" dirty="0"/>
                  <a:t>Pode-se definir probabilidade de </a:t>
                </a:r>
                <a:r>
                  <a:rPr lang="pt-BR" i="1" dirty="0"/>
                  <a:t>crossover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dirty="0" err="1"/>
                  <a:t>Quando</a:t>
                </a:r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acontece</a:t>
                </a:r>
                <a:r>
                  <a:rPr lang="en-US" dirty="0"/>
                  <a:t> </a:t>
                </a:r>
                <a:r>
                  <a:rPr lang="en-US" i="1" dirty="0"/>
                  <a:t>crossover</a:t>
                </a:r>
                <a:r>
                  <a:rPr lang="en-US" dirty="0"/>
                  <a:t>, </a:t>
                </a:r>
                <a:r>
                  <a:rPr lang="en-US" dirty="0" err="1"/>
                  <a:t>filhos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cópias</a:t>
                </a:r>
                <a:r>
                  <a:rPr lang="en-US" dirty="0"/>
                  <a:t> dos </a:t>
                </a:r>
                <a:r>
                  <a:rPr lang="en-US" dirty="0" err="1"/>
                  <a:t>pais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Também</a:t>
                </a:r>
                <a:r>
                  <a:rPr lang="en-US" dirty="0"/>
                  <a:t> é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usar</a:t>
                </a:r>
                <a:r>
                  <a:rPr lang="en-US" dirty="0"/>
                  <a:t> </a:t>
                </a:r>
                <a:r>
                  <a:rPr lang="en-US" dirty="0" err="1"/>
                  <a:t>vários</a:t>
                </a:r>
                <a:r>
                  <a:rPr lang="en-US" dirty="0"/>
                  <a:t> </a:t>
                </a:r>
                <a:r>
                  <a:rPr lang="en-US" dirty="0" err="1"/>
                  <a:t>pontos</a:t>
                </a:r>
                <a:r>
                  <a:rPr lang="en-US" dirty="0"/>
                  <a:t> de </a:t>
                </a:r>
                <a:r>
                  <a:rPr lang="en-US" dirty="0" err="1"/>
                  <a:t>quebra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CFD73DF-15F9-44B4-BB03-09A621F23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8D8E18-5340-4C06-ACDF-AE630C65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5B3FC0B-8286-49E4-95B2-8F45D2953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964646"/>
              </p:ext>
            </p:extLst>
          </p:nvPr>
        </p:nvGraphicFramePr>
        <p:xfrm>
          <a:off x="1651686" y="3116883"/>
          <a:ext cx="3515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92">
                  <a:extLst>
                    <a:ext uri="{9D8B030D-6E8A-4147-A177-3AD203B41FA5}">
                      <a16:colId xmlns:a16="http://schemas.microsoft.com/office/drawing/2014/main" val="2765716382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3443696805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3157767473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511692891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971936937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481426559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2478155190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25703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797808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8E54BC7-5C6D-49ED-84F6-22B21BF46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31983"/>
              </p:ext>
            </p:extLst>
          </p:nvPr>
        </p:nvGraphicFramePr>
        <p:xfrm>
          <a:off x="1651686" y="2098368"/>
          <a:ext cx="3515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92">
                  <a:extLst>
                    <a:ext uri="{9D8B030D-6E8A-4147-A177-3AD203B41FA5}">
                      <a16:colId xmlns:a16="http://schemas.microsoft.com/office/drawing/2014/main" val="2765716382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3443696805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3157767473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511692891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971936937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481426559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2478155190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25703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797808"/>
                  </a:ext>
                </a:extLst>
              </a:tr>
            </a:tbl>
          </a:graphicData>
        </a:graphic>
      </p:graphicFrame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CD65CE0C-F9E7-4835-85EE-A2F5A38ECD2C}"/>
              </a:ext>
            </a:extLst>
          </p:cNvPr>
          <p:cNvSpPr/>
          <p:nvPr/>
        </p:nvSpPr>
        <p:spPr>
          <a:xfrm>
            <a:off x="3212513" y="2600587"/>
            <a:ext cx="394282" cy="394282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85DEB9D-FAA5-4882-B6FE-766DAF2A99C5}"/>
              </a:ext>
            </a:extLst>
          </p:cNvPr>
          <p:cNvCxnSpPr>
            <a:cxnSpLocks/>
          </p:cNvCxnSpPr>
          <p:nvPr/>
        </p:nvCxnSpPr>
        <p:spPr>
          <a:xfrm>
            <a:off x="2969703" y="1918867"/>
            <a:ext cx="0" cy="178067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1FFD39C-9DC9-48C9-847A-9FF47451A235}"/>
              </a:ext>
            </a:extLst>
          </p:cNvPr>
          <p:cNvSpPr/>
          <p:nvPr/>
        </p:nvSpPr>
        <p:spPr>
          <a:xfrm>
            <a:off x="5318378" y="2539580"/>
            <a:ext cx="1585519" cy="51629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FB26413E-159C-40C3-915D-8DCD903D8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101550"/>
              </p:ext>
            </p:extLst>
          </p:nvPr>
        </p:nvGraphicFramePr>
        <p:xfrm>
          <a:off x="7031821" y="3116883"/>
          <a:ext cx="3515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92">
                  <a:extLst>
                    <a:ext uri="{9D8B030D-6E8A-4147-A177-3AD203B41FA5}">
                      <a16:colId xmlns:a16="http://schemas.microsoft.com/office/drawing/2014/main" val="2765716382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3443696805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3157767473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511692891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971936937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481426559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2478155190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25703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797808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B66F124D-7804-4809-8574-F7C3733CB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194937"/>
              </p:ext>
            </p:extLst>
          </p:nvPr>
        </p:nvGraphicFramePr>
        <p:xfrm>
          <a:off x="7031821" y="2098368"/>
          <a:ext cx="3515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92">
                  <a:extLst>
                    <a:ext uri="{9D8B030D-6E8A-4147-A177-3AD203B41FA5}">
                      <a16:colId xmlns:a16="http://schemas.microsoft.com/office/drawing/2014/main" val="2765716382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3443696805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3157767473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511692891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971936937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481426559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2478155190"/>
                    </a:ext>
                  </a:extLst>
                </a:gridCol>
                <a:gridCol w="439492">
                  <a:extLst>
                    <a:ext uri="{9D8B030D-6E8A-4147-A177-3AD203B41FA5}">
                      <a16:colId xmlns:a16="http://schemas.microsoft.com/office/drawing/2014/main" val="125703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797808"/>
                  </a:ext>
                </a:extLst>
              </a:tr>
            </a:tbl>
          </a:graphicData>
        </a:graphic>
      </p:graphicFrame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BAB18A6-C69B-4988-AEDA-76BF74DE53C5}"/>
              </a:ext>
            </a:extLst>
          </p:cNvPr>
          <p:cNvCxnSpPr>
            <a:cxnSpLocks/>
          </p:cNvCxnSpPr>
          <p:nvPr/>
        </p:nvCxnSpPr>
        <p:spPr>
          <a:xfrm>
            <a:off x="8349838" y="1918867"/>
            <a:ext cx="0" cy="178067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5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0B10F-CE85-445F-B505-082CC387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Sobrevivência dos Mais Aptos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E5DD0FC-B6E1-4F48-B98D-56EA898F8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Forma mais simples: define-se tamanho máximo da população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ent</a:t>
                </a:r>
                <a:r>
                  <a:rPr lang="pt-BR" dirty="0" err="1"/>
                  <a:t>ão</a:t>
                </a:r>
                <a:r>
                  <a:rPr lang="pt-BR" dirty="0"/>
                  <a:t> mantém-se 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melhores</a:t>
                </a:r>
                <a:r>
                  <a:rPr lang="en-US" dirty="0"/>
                  <a:t> e </a:t>
                </a:r>
                <a:r>
                  <a:rPr lang="en-US" dirty="0" err="1"/>
                  <a:t>mata</a:t>
                </a:r>
                <a:r>
                  <a:rPr lang="en-US" dirty="0"/>
                  <a:t>-se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demais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Implementação</a:t>
                </a:r>
                <a:r>
                  <a:rPr lang="en-US" dirty="0"/>
                  <a:t>: </a:t>
                </a:r>
                <a:r>
                  <a:rPr lang="en-US" dirty="0" err="1"/>
                  <a:t>ordena</a:t>
                </a:r>
                <a:r>
                  <a:rPr lang="en-US" dirty="0"/>
                  <a:t> e </a:t>
                </a:r>
                <a:r>
                  <a:rPr lang="en-US" dirty="0" err="1"/>
                  <a:t>mantém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melhores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Também</a:t>
                </a:r>
                <a:r>
                  <a:rPr lang="en-US" dirty="0"/>
                  <a:t> </a:t>
                </a:r>
                <a:r>
                  <a:rPr lang="en-US" dirty="0" err="1"/>
                  <a:t>há</a:t>
                </a:r>
                <a:r>
                  <a:rPr lang="en-US" dirty="0"/>
                  <a:t> </a:t>
                </a:r>
                <a:r>
                  <a:rPr lang="en-US" dirty="0" err="1"/>
                  <a:t>esquemas</a:t>
                </a:r>
                <a:r>
                  <a:rPr lang="en-US" dirty="0"/>
                  <a:t> que </a:t>
                </a:r>
                <a:r>
                  <a:rPr lang="en-US" dirty="0" err="1"/>
                  <a:t>usam</a:t>
                </a:r>
                <a:r>
                  <a:rPr lang="en-US" dirty="0"/>
                  <a:t> </a:t>
                </a:r>
                <a:r>
                  <a:rPr lang="en-US" dirty="0" err="1"/>
                  <a:t>probabilidade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E5DD0FC-B6E1-4F48-B98D-56EA898F8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24D5F0-8AD5-4FAA-BA9D-AF46506B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7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BB251-5C8B-4F47-83E2-A841EAB3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8 Rainhas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534DBF-A788-4AE6-90AB-27FFE429CC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Exemplo: problema das 8 rainhas.</a:t>
            </a:r>
          </a:p>
          <a:p>
            <a:r>
              <a:rPr lang="pt-BR" dirty="0"/>
              <a:t>Obter configuração do tabuleiro em que nenhum par de rainhas se ataca.</a:t>
            </a:r>
          </a:p>
          <a:p>
            <a:r>
              <a:rPr lang="pt-BR" dirty="0"/>
              <a:t>Codificação: </a:t>
            </a:r>
          </a:p>
          <a:p>
            <a:r>
              <a:rPr lang="pt-BR" dirty="0"/>
              <a:t>Função de aptidão: número de pares que não estão se atacando. Na figura: 27.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74C8FA-8B23-4631-8964-52FB3AEF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F7F49AF-EE65-4323-867A-AD2A1BF79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70373"/>
              </p:ext>
            </p:extLst>
          </p:nvPr>
        </p:nvGraphicFramePr>
        <p:xfrm>
          <a:off x="2969244" y="4040823"/>
          <a:ext cx="29286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080">
                  <a:extLst>
                    <a:ext uri="{9D8B030D-6E8A-4147-A177-3AD203B41FA5}">
                      <a16:colId xmlns:a16="http://schemas.microsoft.com/office/drawing/2014/main" val="2251137079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4135579241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3918720179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2929724406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4175099984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1258323389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2727812816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1649377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654460"/>
                  </a:ext>
                </a:extLst>
              </a:tr>
            </a:tbl>
          </a:graphicData>
        </a:graphic>
      </p:graphicFrame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D04A81CD-72A8-4789-9E6C-636C3A7D20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EC27EAE-F2C9-4DB8-A9FC-A114922D3C6B}"/>
              </a:ext>
            </a:extLst>
          </p:cNvPr>
          <p:cNvCxnSpPr>
            <a:cxnSpLocks/>
          </p:cNvCxnSpPr>
          <p:nvPr/>
        </p:nvCxnSpPr>
        <p:spPr>
          <a:xfrm>
            <a:off x="6972300" y="2217420"/>
            <a:ext cx="3596640" cy="359664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2839F077-63B7-4432-A7D6-4B5E2C338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423884"/>
              </p:ext>
            </p:extLst>
          </p:nvPr>
        </p:nvGraphicFramePr>
        <p:xfrm>
          <a:off x="6282853" y="1825625"/>
          <a:ext cx="304478" cy="4351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478">
                  <a:extLst>
                    <a:ext uri="{9D8B030D-6E8A-4147-A177-3AD203B41FA5}">
                      <a16:colId xmlns:a16="http://schemas.microsoft.com/office/drawing/2014/main" val="1171861345"/>
                    </a:ext>
                  </a:extLst>
                </a:gridCol>
              </a:tblGrid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02583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20204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71575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40925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36881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82758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41392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526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10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39334-0798-4448-869A-BE560606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8 Rainhas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1B22AA-12F8-4721-B41D-9E7EEDB1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Crossover</a:t>
            </a:r>
            <a:r>
              <a:rPr lang="pt-BR" dirty="0"/>
              <a:t>: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9244A6-47D7-4A7D-97A7-53B30C9F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6A073E3-0114-400D-B2F9-854ED684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0121" y="2205359"/>
            <a:ext cx="4871758" cy="39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98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4FC54-294C-4A32-949A-982187C9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8 Rainhas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4350CB-02B1-4D20-9E29-2AA6FF42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Mutação: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D19A5B-1A26-415E-AAF7-F376A863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A4BD534-E2E1-4F9A-9076-3117DA8FF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794250"/>
              </p:ext>
            </p:extLst>
          </p:nvPr>
        </p:nvGraphicFramePr>
        <p:xfrm>
          <a:off x="2479030" y="2637714"/>
          <a:ext cx="29286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080">
                  <a:extLst>
                    <a:ext uri="{9D8B030D-6E8A-4147-A177-3AD203B41FA5}">
                      <a16:colId xmlns:a16="http://schemas.microsoft.com/office/drawing/2014/main" val="2251137079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4135579241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3918720179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2929724406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4175099984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1258323389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2727812816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1649377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654460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25B3F6D-AA8F-45EF-9E89-B75A5430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880345"/>
              </p:ext>
            </p:extLst>
          </p:nvPr>
        </p:nvGraphicFramePr>
        <p:xfrm>
          <a:off x="6784332" y="2637714"/>
          <a:ext cx="29286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080">
                  <a:extLst>
                    <a:ext uri="{9D8B030D-6E8A-4147-A177-3AD203B41FA5}">
                      <a16:colId xmlns:a16="http://schemas.microsoft.com/office/drawing/2014/main" val="2251137079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4135579241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3918720179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2929724406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4175099984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1258323389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2727812816"/>
                    </a:ext>
                  </a:extLst>
                </a:gridCol>
                <a:gridCol w="366080">
                  <a:extLst>
                    <a:ext uri="{9D8B030D-6E8A-4147-A177-3AD203B41FA5}">
                      <a16:colId xmlns:a16="http://schemas.microsoft.com/office/drawing/2014/main" val="1649377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654460"/>
                  </a:ext>
                </a:extLst>
              </a:tr>
            </a:tbl>
          </a:graphicData>
        </a:graphic>
      </p:graphicFrame>
      <p:pic>
        <p:nvPicPr>
          <p:cNvPr id="8" name="Gráfico 7">
            <a:extLst>
              <a:ext uri="{FF2B5EF4-FFF2-40B4-BE49-F238E27FC236}">
                <a16:creationId xmlns:a16="http://schemas.microsoft.com/office/drawing/2014/main" id="{F53C1ED5-B0D5-4DC4-ADE1-74DCB5A8D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8450" y="3429000"/>
            <a:ext cx="6515100" cy="2578101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F916A65-7433-4DA4-9363-2042A3BC54ED}"/>
              </a:ext>
            </a:extLst>
          </p:cNvPr>
          <p:cNvCxnSpPr>
            <a:endCxn id="6" idx="1"/>
          </p:cNvCxnSpPr>
          <p:nvPr/>
        </p:nvCxnSpPr>
        <p:spPr>
          <a:xfrm>
            <a:off x="5407670" y="2823134"/>
            <a:ext cx="13766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6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682E0-94B0-4ADD-83AA-A1AFB780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Genéticos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50E4F6-B1E9-4048-9B3D-5B35F1C92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genetic_algorithm</a:t>
            </a:r>
            <a:r>
              <a:rPr lang="pt-BR" dirty="0">
                <a:latin typeface="Consolas" panose="020B0609020204030204" pitchFamily="49" charset="0"/>
              </a:rPr>
              <a:t>(J, </a:t>
            </a:r>
            <a:r>
              <a:rPr lang="pt-BR" dirty="0" err="1">
                <a:latin typeface="Consolas" panose="020B0609020204030204" pitchFamily="49" charset="0"/>
              </a:rPr>
              <a:t>hyperparams</a:t>
            </a:r>
            <a:r>
              <a:rPr lang="pt-BR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latin typeface="Consolas" panose="020B0609020204030204" pitchFamily="49" charset="0"/>
              </a:rPr>
              <a:t>pop_size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pm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num_parents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unwrap_hyperparams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hyperparams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random_population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pop_size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latin typeface="Consolas" panose="020B0609020204030204" pitchFamily="49" charset="0"/>
              </a:rPr>
              <a:t>fitnesses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evaluate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, J)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check_stopping_condition</a:t>
            </a:r>
            <a:r>
              <a:rPr lang="pt-B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parents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selection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fitnesses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num_parents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children</a:t>
            </a:r>
            <a:r>
              <a:rPr lang="pt-BR" dirty="0">
                <a:latin typeface="Consolas" panose="020B0609020204030204" pitchFamily="49" charset="0"/>
              </a:rPr>
              <a:t> = crossover(</a:t>
            </a:r>
            <a:r>
              <a:rPr lang="pt-BR" dirty="0" err="1">
                <a:latin typeface="Consolas" panose="020B0609020204030204" pitchFamily="49" charset="0"/>
              </a:rPr>
              <a:t>parents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parents</a:t>
            </a:r>
            <a:r>
              <a:rPr lang="pt-BR" dirty="0">
                <a:latin typeface="Consolas" panose="020B0609020204030204" pitchFamily="49" charset="0"/>
              </a:rPr>
              <a:t> U </a:t>
            </a:r>
            <a:r>
              <a:rPr lang="pt-BR" dirty="0" err="1">
                <a:latin typeface="Consolas" panose="020B0609020204030204" pitchFamily="49" charset="0"/>
              </a:rPr>
              <a:t>children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mutation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pm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fitnesses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evaluate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, J)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	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survival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fitnesses</a:t>
            </a:r>
            <a:r>
              <a:rPr lang="pt-BR" dirty="0">
                <a:latin typeface="Consolas" panose="020B0609020204030204" pitchFamily="49" charset="0"/>
              </a:rPr>
              <a:t>, </a:t>
            </a:r>
            <a:r>
              <a:rPr lang="pt-BR" dirty="0" err="1">
                <a:latin typeface="Consolas" panose="020B0609020204030204" pitchFamily="49" charset="0"/>
              </a:rPr>
              <a:t>pop_size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select_best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population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DB8ECA-1CC8-4183-81C9-098F38A6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2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0CDF239-3609-41C9-9004-E1209201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Baseados em População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56C09D4-27F6-43B4-83C9-14C2B221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Métodos de otimização vistos na aula anterior são muito “gulosos”, “</a:t>
            </a:r>
            <a:r>
              <a:rPr lang="pt-BR" dirty="0" err="1"/>
              <a:t>exploitam</a:t>
            </a:r>
            <a:r>
              <a:rPr lang="pt-BR" dirty="0"/>
              <a:t>” demais.</a:t>
            </a:r>
          </a:p>
          <a:p>
            <a:r>
              <a:rPr lang="pt-BR" dirty="0"/>
              <a:t>Com isso, ficam facilmente presos em mínimos locais.</a:t>
            </a:r>
          </a:p>
          <a:p>
            <a:r>
              <a:rPr lang="pt-BR" dirty="0"/>
              <a:t>Não funcionam bem para problemas “difíceis”, com muitos mínimos locais.</a:t>
            </a:r>
          </a:p>
          <a:p>
            <a:r>
              <a:rPr lang="pt-BR" dirty="0"/>
              <a:t>Métodos focam apenas no </a:t>
            </a:r>
            <a:r>
              <a:rPr lang="pt-BR" b="1" dirty="0"/>
              <a:t>melhor</a:t>
            </a:r>
            <a:r>
              <a:rPr lang="pt-BR" dirty="0"/>
              <a:t> e </a:t>
            </a:r>
            <a:r>
              <a:rPr lang="pt-BR" i="1" dirty="0"/>
              <a:t>esquecem</a:t>
            </a:r>
            <a:r>
              <a:rPr lang="pt-BR" dirty="0"/>
              <a:t> que outras soluções próximas do ótimo também são promissoras.</a:t>
            </a:r>
          </a:p>
          <a:p>
            <a:r>
              <a:rPr lang="pt-BR" dirty="0"/>
              <a:t>Ideia: manter população de soluções candidatas.</a:t>
            </a:r>
          </a:p>
          <a:p>
            <a:r>
              <a:rPr lang="pt-BR" dirty="0"/>
              <a:t>Vantagem prática: costumam ser muito paralelizáveis.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503EB3-4AC1-4E75-AC3A-CF7C3A2D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B2AC7B0-B10A-4D8F-B18D-AEE5678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Caso: Otimização de Caminhada de Robô Humanoide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134B99B-820B-46ED-8F8E-E1C27206E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025551-3EB3-4B98-A46C-406D2165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3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  <a:endParaRPr lang="en-US" dirty="0"/>
          </a:p>
        </p:txBody>
      </p:sp>
      <p:pic>
        <p:nvPicPr>
          <p:cNvPr id="7172" name="Picture 4" descr="http://www.robot.uji.es/lab/plone/robots/robonova/robonova-g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273" y="1600201"/>
            <a:ext cx="325445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97421"/>
            <a:ext cx="4038600" cy="29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5AEF9A5-D753-461F-91A1-81B80460CCD5}"/>
              </a:ext>
            </a:extLst>
          </p:cNvPr>
          <p:cNvSpPr txBox="1"/>
          <p:nvPr/>
        </p:nvSpPr>
        <p:spPr>
          <a:xfrm>
            <a:off x="7530742" y="5604787"/>
            <a:ext cx="1321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16 juntas!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Caminhada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Observando caminhada humana...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98" y="2444264"/>
            <a:ext cx="8985735" cy="342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306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Modelo de Caminhada (Shafii et al, 2010)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91544" y="1600201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Coxa (esquerda):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pt-BR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𝐴𝑠𝑖𝑛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0,</m:t>
                                  </m:r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𝑘𝑇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ℤ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𝐵𝑠𝑖𝑛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pt-BR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sz="2000" i="1">
                                      <a:latin typeface="Cambria Math"/>
                                    </a:rPr>
                                    <m:t>𝑇</m:t>
                                  </m:r>
                                  <m:r>
                                    <a:rPr lang="pt-BR" sz="2000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𝑘𝑇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Joelho (esquerdo):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pt-BR" sz="20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𝐶𝑠𝑖𝑛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0,</m:t>
                                  </m:r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𝑘𝑇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ℤ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pt-BR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sz="2000" i="1">
                                      <a:latin typeface="Cambria Math"/>
                                    </a:rPr>
                                    <m:t>𝑇</m:t>
                                  </m:r>
                                  <m:r>
                                    <a:rPr lang="pt-BR" sz="2000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𝑘𝑇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00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1544" y="1600201"/>
                <a:ext cx="8229600" cy="4525963"/>
              </a:xfrm>
              <a:blipFill>
                <a:blip r:embed="rId2"/>
                <a:stretch>
                  <a:fillRect l="-1333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513" y="1988841"/>
            <a:ext cx="1681163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8408641" y="2695935"/>
            <a:ext cx="351655" cy="7633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242" y="4526434"/>
            <a:ext cx="1681163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8119588" y="5533177"/>
            <a:ext cx="360039" cy="1281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52636" y="4526611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616715" y="285178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49966" y="2138633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74941" y="229348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79852" y="448897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80354" y="2138633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79651" y="4338025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 uiExpand="1" animBg="1"/>
      <p:bldP spid="27" grpId="0" uiExpand="1" animBg="1"/>
      <p:bldP spid="28" grpId="0" uiExpand="1" animBg="1"/>
      <p:bldP spid="29" grpId="0" uiExpand="1" animBg="1"/>
      <p:bldP spid="30" grpId="0" uiExpand="1" animBg="1"/>
      <p:bldP spid="31" grpId="0" uiExpand="1" animBg="1"/>
      <p:bldP spid="32" grpId="0" uiExpan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Movimento de Braços</a:t>
            </a:r>
            <a:br>
              <a:rPr lang="pt-BR" dirty="0"/>
            </a:br>
            <a:r>
              <a:rPr lang="pt-BR" dirty="0"/>
              <a:t>(adaptado de Shafii et al, 2009)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Ombro: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pt-BR" sz="20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0,</m:t>
                                  </m:r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𝑘𝑇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ℤ</m:t>
                              </m:r>
                            </m:e>
                            <m:e>
                              <m:r>
                                <a:rPr lang="pt-BR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pt-BR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sz="2000" i="1">
                                      <a:latin typeface="Cambria Math"/>
                                    </a:rPr>
                                    <m:t>𝑇</m:t>
                                  </m:r>
                                  <m:r>
                                    <a:rPr lang="pt-BR" sz="2000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𝑘𝑇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9" y="2006154"/>
            <a:ext cx="1681163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8495780" y="2294185"/>
            <a:ext cx="408533" cy="1440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281358" y="2150169"/>
            <a:ext cx="190906" cy="190906"/>
            <a:chOff x="3923928" y="0"/>
            <a:chExt cx="476672" cy="476672"/>
          </a:xfrm>
        </p:grpSpPr>
        <p:sp>
          <p:nvSpPr>
            <p:cNvPr id="12" name="Oval 11"/>
            <p:cNvSpPr/>
            <p:nvPr/>
          </p:nvSpPr>
          <p:spPr>
            <a:xfrm>
              <a:off x="3923928" y="0"/>
              <a:ext cx="476672" cy="476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114158" y="192091"/>
              <a:ext cx="94728" cy="94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2208852" y="2366242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82588" y="3086879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Movimento Coronal</a:t>
            </a:r>
            <a:br>
              <a:rPr lang="pt-BR" dirty="0"/>
            </a:br>
            <a:r>
              <a:rPr lang="pt-BR" dirty="0"/>
              <a:t>(Shafii et al, 2010)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Coxa (plano coronal):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pt-BR" sz="20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2000" i="1">
                                  <a:latin typeface="Cambria Math"/>
                                </a:rPr>
                                <m:t>𝐸𝑠𝑖𝑛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0,</m:t>
                                  </m:r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𝑘𝑇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ℤ</m:t>
                              </m:r>
                            </m:e>
                            <m:e>
                              <m:r>
                                <a:rPr lang="pt-BR" sz="2000" i="1">
                                  <a:latin typeface="Cambria Math"/>
                                </a:rPr>
                                <m:t>0,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pt-BR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sz="2000" i="1">
                                      <a:latin typeface="Cambria Math"/>
                                    </a:rPr>
                                    <m:t>𝑇</m:t>
                                  </m:r>
                                  <m:r>
                                    <a:rPr lang="pt-BR" sz="2000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𝑘𝑇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pt-BR" sz="2000" i="1">
                                  <a:latin typeface="Cambria Math"/>
                                </a:rPr>
                                <m:t>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000" dirty="0"/>
              </a:p>
              <a:p>
                <a:endParaRPr lang="pt-BR" sz="1800" dirty="0"/>
              </a:p>
              <a:p>
                <a:r>
                  <a:rPr lang="pt-BR" dirty="0"/>
                  <a:t>Sequência de movimentos: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305" y="2249776"/>
            <a:ext cx="808657" cy="1251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963669" y="2224723"/>
            <a:ext cx="190906" cy="190906"/>
            <a:chOff x="3923928" y="0"/>
            <a:chExt cx="476672" cy="476672"/>
          </a:xfrm>
        </p:grpSpPr>
        <p:sp>
          <p:nvSpPr>
            <p:cNvPr id="9" name="Oval 8"/>
            <p:cNvSpPr/>
            <p:nvPr/>
          </p:nvSpPr>
          <p:spPr>
            <a:xfrm>
              <a:off x="3923928" y="0"/>
              <a:ext cx="476672" cy="476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114158" y="192091"/>
              <a:ext cx="94728" cy="94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382131" y="2205518"/>
            <a:ext cx="190906" cy="190906"/>
            <a:chOff x="3923928" y="0"/>
            <a:chExt cx="476672" cy="476672"/>
          </a:xfrm>
        </p:grpSpPr>
        <p:sp>
          <p:nvSpPr>
            <p:cNvPr id="12" name="Oval 11"/>
            <p:cNvSpPr/>
            <p:nvPr/>
          </p:nvSpPr>
          <p:spPr>
            <a:xfrm>
              <a:off x="3923928" y="0"/>
              <a:ext cx="476672" cy="476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114158" y="192091"/>
              <a:ext cx="94728" cy="94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urved Down Arrow 13"/>
          <p:cNvSpPr/>
          <p:nvPr/>
        </p:nvSpPr>
        <p:spPr>
          <a:xfrm flipH="1" flipV="1">
            <a:off x="8832940" y="2339889"/>
            <a:ext cx="413306" cy="144016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 flipV="1">
            <a:off x="9283094" y="2339889"/>
            <a:ext cx="413306" cy="144016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853" y="4437112"/>
            <a:ext cx="62357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5"/>
          <p:cNvSpPr/>
          <p:nvPr/>
        </p:nvSpPr>
        <p:spPr>
          <a:xfrm>
            <a:off x="1873626" y="2339593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Total de 10 parâmetros para serem ajustados!</a:t>
            </a:r>
          </a:p>
          <a:p>
            <a:pPr lvl="1"/>
            <a:r>
              <a:rPr lang="pt-BR" dirty="0"/>
              <a:t>Trabalhoso ajustar testando “no braço”.</a:t>
            </a:r>
          </a:p>
          <a:p>
            <a:pPr lvl="1"/>
            <a:r>
              <a:rPr lang="pt-BR" dirty="0"/>
              <a:t>Usar algoritmos de otimização.</a:t>
            </a:r>
          </a:p>
          <a:p>
            <a:r>
              <a:rPr lang="pt-BR" dirty="0"/>
              <a:t>Problema: robô vai quebrar antes de aprender a caminhar!</a:t>
            </a:r>
          </a:p>
          <a:p>
            <a:pPr lvl="1"/>
            <a:r>
              <a:rPr lang="pt-BR" dirty="0"/>
              <a:t>Usar simulação.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0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628800"/>
            <a:ext cx="8115300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564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ED745-B03C-4416-9FF3-8074C76E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de Otimização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1631BE-E407-432E-8ADA-8EE4A4D37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i="1" dirty="0"/>
              <a:t> </a:t>
            </a:r>
            <a:r>
              <a:rPr lang="pt-BR" dirty="0"/>
              <a:t>(PSO).</a:t>
            </a:r>
          </a:p>
          <a:p>
            <a:r>
              <a:rPr lang="pt-BR" dirty="0"/>
              <a:t>Algoritmo Genético.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18323D-EF7A-4463-90DA-02D9AA8E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77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Otimização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Experimento: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Iniciar robô.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Esperar robô andar 20 segundos ou cair.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Calcular desempenho.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Mapa usado:</a:t>
            </a:r>
          </a:p>
          <a:p>
            <a:endParaRPr lang="pt-B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82" y="2323002"/>
            <a:ext cx="3932436" cy="2211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88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3B34F-4F8C-4892-834D-13E76E85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</a:t>
            </a:r>
            <a:r>
              <a:rPr lang="pt-BR" dirty="0" err="1"/>
              <a:t>Rastrigin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FBAF63-4A25-459C-861D-AE1C7966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Resultado de imagem para rastrigin function">
            <a:extLst>
              <a:ext uri="{FF2B5EF4-FFF2-40B4-BE49-F238E27FC236}">
                <a16:creationId xmlns:a16="http://schemas.microsoft.com/office/drawing/2014/main" id="{66F0B17D-AFA6-4D8F-8EFC-0358CEE257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91" y="1825625"/>
            <a:ext cx="79426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22F7819-2AEE-4075-9D6D-252C1A17E1D6}"/>
              </a:ext>
            </a:extLst>
          </p:cNvPr>
          <p:cNvSpPr/>
          <p:nvPr/>
        </p:nvSpPr>
        <p:spPr>
          <a:xfrm>
            <a:off x="3377755" y="5897325"/>
            <a:ext cx="543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Fonte: </a:t>
            </a:r>
            <a:r>
              <a:rPr lang="en-US" dirty="0">
                <a:hlinkClick r:id="rId3"/>
              </a:rPr>
              <a:t>https://en.wikipedia.org/wiki/Rastrigin_function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032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Otimização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Medida de desempenho (maximização):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𝐷</m:t>
                      </m:r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+0,1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94" y="3429001"/>
            <a:ext cx="3709417" cy="277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13463" y="3428999"/>
              <a:ext cx="3875904" cy="27703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19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19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196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9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Punição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Significado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Valor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96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Queda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855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dirty="0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Posição</a:t>
                          </a:r>
                          <a:r>
                            <a:rPr lang="pt-BR" baseline="0" dirty="0"/>
                            <a:t> inicial instável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855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Não </a:t>
                          </a:r>
                          <a:r>
                            <a:rPr lang="pt-BR" baseline="0" dirty="0"/>
                            <a:t>se moveu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13463" y="3428999"/>
              <a:ext cx="3875904" cy="27703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19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19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196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9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Punição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Significado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Valor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9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72" t="-109231" r="-201415" b="-5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Queda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85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72" t="-83951" r="-201415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Posição</a:t>
                          </a:r>
                          <a:r>
                            <a:rPr lang="pt-BR" baseline="0" dirty="0"/>
                            <a:t> inicial instável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85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72" t="-183951" r="-201415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Não </a:t>
                          </a:r>
                          <a:r>
                            <a:rPr lang="pt-BR" baseline="0" dirty="0"/>
                            <a:t>se moveu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1621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(simulação)</a:t>
            </a:r>
            <a:endParaRPr lang="en-US" dirty="0"/>
          </a:p>
        </p:txBody>
      </p:sp>
      <p:pic>
        <p:nvPicPr>
          <p:cNvPr id="6" name="Content Placeholder 5" descr="D:\TG\TG_doc\definitivo\sequencia_arm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93" y="1600201"/>
            <a:ext cx="804801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8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Transferência para Robô Real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funcionou de primeira.</a:t>
            </a:r>
          </a:p>
          <a:p>
            <a:r>
              <a:rPr lang="pt-BR" dirty="0"/>
              <a:t>Ajustes “no braço” </a:t>
            </a:r>
            <a:r>
              <a:rPr lang="pt-BR" dirty="0">
                <a:sym typeface="Wingdings" panose="05000000000000000000" pitchFamily="2" charset="2"/>
              </a:rPr>
              <a:t></a:t>
            </a:r>
            <a:r>
              <a:rPr lang="pt-BR" dirty="0"/>
              <a:t>. </a:t>
            </a:r>
            <a:r>
              <a:rPr lang="pt-BR" dirty="0">
                <a:sym typeface="Symbol" panose="05050102010706020507" pitchFamily="18" charset="2"/>
              </a:rPr>
              <a:t></a:t>
            </a:r>
            <a:r>
              <a:rPr lang="pt-BR" dirty="0">
                <a:solidFill>
                  <a:srgbClr val="FF0000"/>
                </a:solidFill>
                <a:sym typeface="Symbol" panose="05050102010706020507" pitchFamily="18" charset="2"/>
              </a:rPr>
              <a:t></a:t>
            </a:r>
            <a:r>
              <a:rPr lang="pt-BR" dirty="0">
                <a:sym typeface="Symbol" panose="05050102010706020507" pitchFamily="18" charset="2"/>
              </a:rPr>
              <a:t></a:t>
            </a:r>
            <a:endParaRPr lang="pt-BR" dirty="0"/>
          </a:p>
          <a:p>
            <a:r>
              <a:rPr lang="pt-BR" dirty="0"/>
              <a:t>Trabalho de ajuste certamente muito menor do que se tivesse começado do zero.</a:t>
            </a:r>
          </a:p>
        </p:txBody>
      </p:sp>
    </p:spTree>
    <p:extLst>
      <p:ext uri="{BB962C8B-B14F-4D97-AF65-F5344CB8AC3E}">
        <p14:creationId xmlns:p14="http://schemas.microsoft.com/office/powerpoint/2010/main" val="90816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(robô real)</a:t>
            </a:r>
            <a:endParaRPr lang="en-US" dirty="0"/>
          </a:p>
        </p:txBody>
      </p:sp>
      <p:pic>
        <p:nvPicPr>
          <p:cNvPr id="12" name="Content Placeholder 11" descr="D:\TG\TG_doc\definitivo\caminhada_robonova_real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683" y="1507526"/>
            <a:ext cx="6245560" cy="470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90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34443-2F45-48CD-BC75-4376D691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ptimization of a Truncated Fourier Series based gait model using Particle Swarm Optimization">
            <a:hlinkClick r:id="" action="ppaction://media"/>
            <a:extLst>
              <a:ext uri="{FF2B5EF4-FFF2-40B4-BE49-F238E27FC236}">
                <a16:creationId xmlns:a16="http://schemas.microsoft.com/office/drawing/2014/main" id="{572CDAC6-A5EA-4273-8F72-AC34712CB1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7375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DD086A-A601-4762-AFE3-54AC9B8F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A1AA6-0864-4A2D-BABB-61817F13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da Otimização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975FE32-FF9E-4A9C-9773-760E699D59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Genético encontrou soluções melhores que PSO.</a:t>
                </a:r>
              </a:p>
              <a:p>
                <a:r>
                  <a:rPr lang="pt-BR" dirty="0"/>
                  <a:t>Usei apenas meu computador pessoal.</a:t>
                </a:r>
              </a:p>
              <a:p>
                <a:r>
                  <a:rPr lang="pt-BR" dirty="0"/>
                  <a:t>Simulador (</a:t>
                </a:r>
                <a:r>
                  <a:rPr lang="pt-BR" i="1" dirty="0" err="1"/>
                  <a:t>Unreal</a:t>
                </a:r>
                <a:r>
                  <a:rPr lang="pt-BR" dirty="0"/>
                  <a:t>) não permitia rodar mais rápido que tempo real.</a:t>
                </a:r>
              </a:p>
              <a:p>
                <a:r>
                  <a:rPr lang="pt-BR" dirty="0"/>
                  <a:t>Assim, cálculo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podia demorar até 20 s.</a:t>
                </a:r>
              </a:p>
              <a:p>
                <a:r>
                  <a:rPr lang="en-US" dirty="0" err="1"/>
                  <a:t>Genético</a:t>
                </a:r>
                <a:r>
                  <a:rPr lang="en-US" dirty="0"/>
                  <a:t> </a:t>
                </a:r>
                <a:r>
                  <a:rPr lang="en-US" dirty="0" err="1"/>
                  <a:t>nunca</a:t>
                </a:r>
                <a:r>
                  <a:rPr lang="en-US" dirty="0"/>
                  <a:t> </a:t>
                </a:r>
                <a:r>
                  <a:rPr lang="en-US" dirty="0" err="1"/>
                  <a:t>chegou</a:t>
                </a:r>
                <a:r>
                  <a:rPr lang="en-US" dirty="0"/>
                  <a:t> a </a:t>
                </a:r>
                <a:r>
                  <a:rPr lang="en-US" dirty="0" err="1"/>
                  <a:t>convergir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PSO </a:t>
                </a:r>
                <a:r>
                  <a:rPr lang="en-US" dirty="0" err="1"/>
                  <a:t>convergia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cerca</a:t>
                </a:r>
                <a:r>
                  <a:rPr lang="en-US" dirty="0"/>
                  <a:t> de 6h… 8h...</a:t>
                </a:r>
              </a:p>
              <a:p>
                <a:r>
                  <a:rPr lang="en-US" dirty="0"/>
                  <a:t>Claro que </a:t>
                </a:r>
                <a:r>
                  <a:rPr lang="en-US" dirty="0" err="1"/>
                  <a:t>esses</a:t>
                </a:r>
                <a:r>
                  <a:rPr lang="en-US" dirty="0"/>
                  <a:t> </a:t>
                </a:r>
                <a:r>
                  <a:rPr lang="en-US" dirty="0" err="1"/>
                  <a:t>resultados</a:t>
                </a:r>
                <a:r>
                  <a:rPr lang="en-US" dirty="0"/>
                  <a:t> </a:t>
                </a:r>
                <a:r>
                  <a:rPr lang="en-US" dirty="0" err="1"/>
                  <a:t>dependem</a:t>
                </a:r>
                <a:r>
                  <a:rPr lang="en-US" dirty="0"/>
                  <a:t> dos </a:t>
                </a:r>
                <a:r>
                  <a:rPr lang="en-US" dirty="0" err="1"/>
                  <a:t>hiperparâmetros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975FE32-FF9E-4A9C-9773-760E699D5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D969BC-C918-4936-BA6A-E8066B4C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7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2FD22-75FD-4254-BC93-3E4B433A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Experiência Prática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501B9-67D8-4E1B-A12D-890BBFB2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prática, função de qualidade requer tentativa e erro.</a:t>
            </a:r>
          </a:p>
          <a:p>
            <a:r>
              <a:rPr lang="en-US" dirty="0"/>
              <a:t>No </a:t>
            </a:r>
            <a:r>
              <a:rPr lang="en-US" dirty="0" err="1"/>
              <a:t>começo</a:t>
            </a:r>
            <a:r>
              <a:rPr lang="en-US" dirty="0"/>
              <a:t>,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usava</a:t>
            </a:r>
            <a:r>
              <a:rPr lang="en-US" dirty="0"/>
              <a:t> </a:t>
            </a:r>
            <a:r>
              <a:rPr lang="en-US" dirty="0" err="1"/>
              <a:t>queda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punição</a:t>
            </a:r>
            <a:r>
              <a:rPr lang="en-US" dirty="0"/>
              <a:t>: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posições</a:t>
            </a:r>
            <a:r>
              <a:rPr lang="en-US" dirty="0"/>
              <a:t> </a:t>
            </a:r>
            <a:r>
              <a:rPr lang="en-US" dirty="0" err="1"/>
              <a:t>iniciais</a:t>
            </a:r>
            <a:r>
              <a:rPr lang="en-US" dirty="0"/>
              <a:t> </a:t>
            </a:r>
            <a:r>
              <a:rPr lang="en-US" dirty="0" err="1"/>
              <a:t>instáveis</a:t>
            </a:r>
            <a:r>
              <a:rPr lang="en-US" dirty="0"/>
              <a:t> </a:t>
            </a:r>
            <a:r>
              <a:rPr lang="en-US" dirty="0" err="1"/>
              <a:t>eram</a:t>
            </a:r>
            <a:r>
              <a:rPr lang="en-US" dirty="0"/>
              <a:t> “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avaliadas</a:t>
            </a:r>
            <a:r>
              <a:rPr lang="en-US" dirty="0"/>
              <a:t>”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robô</a:t>
            </a:r>
            <a:r>
              <a:rPr lang="en-US" dirty="0"/>
              <a:t> se </a:t>
            </a:r>
            <a:r>
              <a:rPr lang="en-US" dirty="0" err="1"/>
              <a:t>jogava</a:t>
            </a:r>
            <a:r>
              <a:rPr lang="en-US" dirty="0"/>
              <a:t> para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r>
              <a:rPr lang="en-US" dirty="0" err="1"/>
              <a:t>Depois</a:t>
            </a:r>
            <a:r>
              <a:rPr lang="en-US" dirty="0"/>
              <a:t>, </a:t>
            </a:r>
            <a:r>
              <a:rPr lang="en-US" dirty="0" err="1"/>
              <a:t>robô</a:t>
            </a:r>
            <a:r>
              <a:rPr lang="en-US" dirty="0"/>
              <a:t> </a:t>
            </a:r>
            <a:r>
              <a:rPr lang="en-US" dirty="0" err="1"/>
              <a:t>aprendia</a:t>
            </a:r>
            <a:r>
              <a:rPr lang="en-US" dirty="0"/>
              <a:t> a </a:t>
            </a:r>
            <a:r>
              <a:rPr lang="en-US" dirty="0" err="1"/>
              <a:t>marcar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para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cair</a:t>
            </a:r>
            <a:r>
              <a:rPr lang="en-US" dirty="0"/>
              <a:t>, </a:t>
            </a:r>
            <a:r>
              <a:rPr lang="en-US" dirty="0" err="1"/>
              <a:t>daí</a:t>
            </a:r>
            <a:r>
              <a:rPr lang="en-US" dirty="0"/>
              <a:t> </a:t>
            </a:r>
            <a:r>
              <a:rPr lang="en-US" dirty="0" err="1"/>
              <a:t>punição</a:t>
            </a:r>
            <a:r>
              <a:rPr lang="en-US" dirty="0"/>
              <a:t> por “</a:t>
            </a:r>
            <a:r>
              <a:rPr lang="en-US" dirty="0" err="1"/>
              <a:t>não</a:t>
            </a:r>
            <a:r>
              <a:rPr lang="en-US" dirty="0"/>
              <a:t> se mover”.</a:t>
            </a:r>
          </a:p>
          <a:p>
            <a:r>
              <a:rPr lang="en-US" dirty="0" err="1"/>
              <a:t>Otimização</a:t>
            </a:r>
            <a:r>
              <a:rPr lang="en-US" dirty="0"/>
              <a:t> </a:t>
            </a:r>
            <a:r>
              <a:rPr lang="en-US" b="1" dirty="0" err="1"/>
              <a:t>maximiza</a:t>
            </a:r>
            <a:r>
              <a:rPr lang="en-US" b="1" dirty="0"/>
              <a:t> o </a:t>
            </a:r>
            <a:r>
              <a:rPr lang="en-US" b="1" dirty="0" err="1"/>
              <a:t>bizu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2BFF83-362E-425B-9FDC-D6DE5F1E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5FE992D-84FA-4027-B1BD-78514ADB30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450052"/>
                  </p:ext>
                </p:extLst>
              </p:nvPr>
            </p:nvGraphicFramePr>
            <p:xfrm>
              <a:off x="2599864" y="4552472"/>
              <a:ext cx="6992271" cy="162449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07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07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07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012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Punição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Significado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Valor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1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Queda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7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dirty="0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Posição</a:t>
                          </a:r>
                          <a:r>
                            <a:rPr lang="pt-BR" baseline="0" dirty="0"/>
                            <a:t> inicial instável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7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Não </a:t>
                          </a:r>
                          <a:r>
                            <a:rPr lang="pt-BR" baseline="0" dirty="0"/>
                            <a:t>se moveu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5FE992D-84FA-4027-B1BD-78514ADB30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450052"/>
                  </p:ext>
                </p:extLst>
              </p:nvPr>
            </p:nvGraphicFramePr>
            <p:xfrm>
              <a:off x="2599864" y="4552472"/>
              <a:ext cx="6992271" cy="162449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07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07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07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Punição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Significado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chemeClr val="bg1"/>
                              </a:solidFill>
                            </a:rPr>
                            <a:t>Valor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1" t="-106557" r="-200261" b="-2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Queda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7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1" t="-144828" r="-200261" b="-8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Posição</a:t>
                          </a:r>
                          <a:r>
                            <a:rPr lang="pt-BR" baseline="0" dirty="0"/>
                            <a:t> inicial instável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1" t="-355000" r="-200261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Não </a:t>
                          </a:r>
                          <a:r>
                            <a:rPr lang="pt-BR" baseline="0" dirty="0"/>
                            <a:t>se moveu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4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E533C-5A0E-40BD-95A7-AE354DFB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Experiência Prática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49BB47-D34B-43DB-98CB-6B5070DF3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Problema do PSO: uma caminhada rápida, mas pouco estável na sorte recebia pontuação muito alta.</a:t>
            </a:r>
          </a:p>
          <a:p>
            <a:r>
              <a:rPr lang="pt-BR" dirty="0"/>
              <a:t>Fazia PSO convergir para solução pouco estável.</a:t>
            </a:r>
          </a:p>
          <a:p>
            <a:r>
              <a:rPr lang="pt-BR" dirty="0"/>
              <a:t>Usava média de 3, mas problema ainda acontecia.</a:t>
            </a:r>
          </a:p>
          <a:p>
            <a:r>
              <a:rPr lang="pt-BR" dirty="0"/>
              <a:t>É importante salvar estado da otimização: computador pode desligar.</a:t>
            </a:r>
          </a:p>
          <a:p>
            <a:r>
              <a:rPr lang="en-US" dirty="0" err="1"/>
              <a:t>Salvar</a:t>
            </a:r>
            <a:r>
              <a:rPr lang="en-US" dirty="0"/>
              <a:t> </a:t>
            </a:r>
            <a:r>
              <a:rPr lang="en-US" dirty="0" err="1"/>
              <a:t>histórico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é </a:t>
            </a:r>
            <a:r>
              <a:rPr lang="en-US" dirty="0" err="1"/>
              <a:t>interessante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886A5C-BEE8-46D1-9560-E1D6267C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1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1247B3A-3A1C-446E-9E7D-2967232A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</a:t>
            </a:r>
            <a:endParaRPr lang="en-US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55CDC7B-659F-492C-A649-4097C3F7E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i="1" dirty="0" err="1"/>
              <a:t>Beam</a:t>
            </a:r>
            <a:r>
              <a:rPr lang="pt-BR" i="1" dirty="0"/>
              <a:t> </a:t>
            </a:r>
            <a:r>
              <a:rPr lang="pt-BR" i="1" dirty="0" err="1"/>
              <a:t>search</a:t>
            </a:r>
            <a:r>
              <a:rPr lang="pt-BR" i="1" dirty="0"/>
              <a:t> </a:t>
            </a:r>
            <a:r>
              <a:rPr lang="pt-BR" dirty="0"/>
              <a:t>e Algoritmo Genético: capítulo 4 do livro Inteligência Artificial (2ª edição) de Russell &amp; </a:t>
            </a:r>
            <a:r>
              <a:rPr lang="pt-BR" dirty="0" err="1"/>
              <a:t>Norvig</a:t>
            </a:r>
            <a:r>
              <a:rPr lang="pt-BR" dirty="0"/>
              <a:t>.</a:t>
            </a:r>
          </a:p>
          <a:p>
            <a:r>
              <a:rPr lang="pt-BR" dirty="0"/>
              <a:t>PSO:</a:t>
            </a:r>
          </a:p>
          <a:p>
            <a:pPr lvl="1"/>
            <a:r>
              <a:rPr lang="pt-BR" dirty="0" err="1"/>
              <a:t>Wikipedia</a:t>
            </a:r>
            <a:endParaRPr lang="pt-BR" dirty="0"/>
          </a:p>
          <a:p>
            <a:pPr lvl="1"/>
            <a:r>
              <a:rPr lang="pt-BR" i="1" dirty="0" err="1"/>
              <a:t>Particle</a:t>
            </a:r>
            <a:r>
              <a:rPr lang="pt-BR" i="1" dirty="0"/>
              <a:t> </a:t>
            </a:r>
            <a:r>
              <a:rPr lang="pt-BR" i="1" dirty="0" err="1"/>
              <a:t>Swarm</a:t>
            </a:r>
            <a:r>
              <a:rPr lang="pt-BR" i="1" dirty="0"/>
              <a:t> </a:t>
            </a:r>
            <a:r>
              <a:rPr lang="pt-BR" i="1" dirty="0" err="1"/>
              <a:t>Optimization</a:t>
            </a:r>
            <a:r>
              <a:rPr lang="pt-BR" i="1" dirty="0"/>
              <a:t> for Single </a:t>
            </a:r>
            <a:r>
              <a:rPr lang="pt-BR" i="1" dirty="0" err="1"/>
              <a:t>Continuous</a:t>
            </a:r>
            <a:r>
              <a:rPr lang="pt-BR" i="1" dirty="0"/>
              <a:t> Space </a:t>
            </a:r>
            <a:r>
              <a:rPr lang="pt-BR" i="1" dirty="0" err="1"/>
              <a:t>Problems</a:t>
            </a:r>
            <a:r>
              <a:rPr lang="pt-BR" i="1" dirty="0"/>
              <a:t>: A Review</a:t>
            </a:r>
            <a:r>
              <a:rPr lang="pt-BR" dirty="0"/>
              <a:t> - </a:t>
            </a:r>
            <a:r>
              <a:rPr lang="pt-BR" dirty="0">
                <a:hlinkClick r:id="rId2"/>
              </a:rPr>
              <a:t>https://www.mitpressjournals.org/doi/10.1162/EVCO_r_00180</a:t>
            </a:r>
            <a:r>
              <a:rPr lang="pt-BR" dirty="0"/>
              <a:t> </a:t>
            </a:r>
          </a:p>
          <a:p>
            <a:r>
              <a:rPr lang="pt-BR" dirty="0" err="1"/>
              <a:t>Nelder-Mead</a:t>
            </a:r>
            <a:r>
              <a:rPr lang="pt-BR" dirty="0"/>
              <a:t>: documentação da função </a:t>
            </a:r>
            <a:r>
              <a:rPr lang="pt-BR" dirty="0" err="1">
                <a:latin typeface="Consolas" panose="020B0609020204030204" pitchFamily="49" charset="0"/>
              </a:rPr>
              <a:t>fminsearch</a:t>
            </a:r>
            <a:r>
              <a:rPr lang="pt-BR" dirty="0"/>
              <a:t> do MATLAB.</a:t>
            </a:r>
          </a:p>
          <a:p>
            <a:r>
              <a:rPr lang="pt-BR" dirty="0"/>
              <a:t>Estudo de caso:</a:t>
            </a:r>
          </a:p>
          <a:p>
            <a:pPr marL="0" indent="0">
              <a:buNone/>
            </a:pPr>
            <a:r>
              <a:rPr lang="en-US" dirty="0"/>
              <a:t>Stable and fast model-free walk with arms movement for humanoid robots. MROA Maximo, EL </a:t>
            </a:r>
            <a:r>
              <a:rPr lang="en-US" dirty="0" err="1"/>
              <a:t>Colombini</a:t>
            </a:r>
            <a:r>
              <a:rPr lang="en-US" dirty="0"/>
              <a:t>, CHC Ribeiro. International Journal of Advanced Robotic Systems.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2F3E49-EABD-4E10-A42D-ECF59BFE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86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126212F-EDF8-445C-9CC1-692B847F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4</a:t>
            </a:r>
            <a:endParaRPr lang="en-US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1A3D440-B8DD-4560-8180-6A4FE6E19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EE0780-AACB-4172-8543-3429B26B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5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AAE5BDE-2B1A-4724-9A0B-53A995EA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Beam</a:t>
            </a:r>
            <a:r>
              <a:rPr lang="pt-BR" i="1" dirty="0"/>
              <a:t> </a:t>
            </a:r>
            <a:r>
              <a:rPr lang="pt-BR" i="1" dirty="0" err="1"/>
              <a:t>Search</a:t>
            </a:r>
            <a:endParaRPr lang="en-US" i="1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DCD3A0-D037-40C0-8A92-FF4252617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162FCA-7E70-434B-86CC-382CC0232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10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9B713-37D9-4224-B13B-D64461065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D473B3-4C15-4931-9C87-54DE8CD56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27D351-A56A-45B5-A2F7-1B8A5AE2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60</a:t>
            </a:fld>
            <a:endParaRPr lang="en-US"/>
          </a:p>
        </p:txBody>
      </p:sp>
      <p:pic>
        <p:nvPicPr>
          <p:cNvPr id="5" name="LVBots Line Following Competition May 2018">
            <a:hlinkClick r:id="" action="ppaction://media"/>
            <a:extLst>
              <a:ext uri="{FF2B5EF4-FFF2-40B4-BE49-F238E27FC236}">
                <a16:creationId xmlns:a16="http://schemas.microsoft.com/office/drawing/2014/main" id="{D6507B0A-AD91-40F7-B126-363BE253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8C65D-F31B-42EA-89EF-E8F58B31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4</a:t>
            </a:r>
            <a:endParaRPr lang="en-US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BE97C12D-6202-4C69-9474-FF5437442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B96083CD-7879-46BA-AC96-B964469BDA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Se a linha estiver à esquerda, girar para a esquerda.</a:t>
            </a:r>
          </a:p>
          <a:p>
            <a:r>
              <a:rPr lang="pt-BR" dirty="0"/>
              <a:t>Se estiver à direita, girar para a direita.</a:t>
            </a:r>
          </a:p>
          <a:p>
            <a:r>
              <a:rPr lang="pt-BR" dirty="0"/>
              <a:t>Quanto mais distante do centro, girar com mais intensidade.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227D93-3A66-414A-9267-38C39A67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61</a:t>
            </a:fld>
            <a:endParaRPr lang="en-US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5C511F0E-8C83-4CD9-861E-BD0840276BB6}"/>
              </a:ext>
            </a:extLst>
          </p:cNvPr>
          <p:cNvCxnSpPr/>
          <p:nvPr/>
        </p:nvCxnSpPr>
        <p:spPr>
          <a:xfrm>
            <a:off x="2919369" y="2118770"/>
            <a:ext cx="0" cy="390354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5192697-80C7-4AA9-9690-E5E0B962C524}"/>
              </a:ext>
            </a:extLst>
          </p:cNvPr>
          <p:cNvGrpSpPr/>
          <p:nvPr/>
        </p:nvGrpSpPr>
        <p:grpSpPr>
          <a:xfrm rot="741474">
            <a:off x="2558644" y="3477784"/>
            <a:ext cx="880843" cy="1006679"/>
            <a:chOff x="3045205" y="3498209"/>
            <a:chExt cx="880843" cy="1006679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F1CB4F9-04C9-4458-BFAC-6B77F0AD158D}"/>
                </a:ext>
              </a:extLst>
            </p:cNvPr>
            <p:cNvSpPr/>
            <p:nvPr/>
          </p:nvSpPr>
          <p:spPr>
            <a:xfrm>
              <a:off x="3179428" y="3682767"/>
              <a:ext cx="612396" cy="82212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F5077BB4-2F7D-41A3-AFF0-F8A3BF3CA105}"/>
                </a:ext>
              </a:extLst>
            </p:cNvPr>
            <p:cNvSpPr/>
            <p:nvPr/>
          </p:nvSpPr>
          <p:spPr>
            <a:xfrm>
              <a:off x="3045205" y="4018327"/>
              <a:ext cx="134224" cy="4865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887788B-FFD7-483B-B902-A533B3E936CE}"/>
                </a:ext>
              </a:extLst>
            </p:cNvPr>
            <p:cNvSpPr/>
            <p:nvPr/>
          </p:nvSpPr>
          <p:spPr>
            <a:xfrm>
              <a:off x="3791824" y="4018327"/>
              <a:ext cx="134224" cy="4865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1C103A1-4B89-4B16-9D61-F7633905EA4E}"/>
                </a:ext>
              </a:extLst>
            </p:cNvPr>
            <p:cNvSpPr/>
            <p:nvPr/>
          </p:nvSpPr>
          <p:spPr>
            <a:xfrm>
              <a:off x="3045205" y="3498209"/>
              <a:ext cx="880843" cy="18455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22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19A2CD0-E2BD-4F5A-8A90-BA21DBE5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4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BF90E513-FF90-4F15-91AE-91BB933DC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Otimizar controlador de robô seguidor de linha.</a:t>
                </a:r>
              </a:p>
              <a:p>
                <a:r>
                  <a:rPr lang="pt-BR" dirty="0"/>
                  <a:t>Uso de </a:t>
                </a:r>
                <a:r>
                  <a:rPr lang="pt-BR" i="1" dirty="0" err="1"/>
                  <a:t>Particle</a:t>
                </a:r>
                <a:r>
                  <a:rPr lang="pt-BR" i="1" dirty="0"/>
                  <a:t> </a:t>
                </a:r>
                <a:r>
                  <a:rPr lang="pt-BR" i="1" dirty="0" err="1"/>
                  <a:t>Swarm</a:t>
                </a:r>
                <a:r>
                  <a:rPr lang="pt-BR" i="1" dirty="0"/>
                  <a:t> </a:t>
                </a:r>
                <a:r>
                  <a:rPr lang="pt-BR" i="1" dirty="0" err="1"/>
                  <a:t>Optimization</a:t>
                </a:r>
                <a:r>
                  <a:rPr lang="pt-BR" dirty="0"/>
                  <a:t> (PSO).</a:t>
                </a:r>
              </a:p>
              <a:p>
                <a:r>
                  <a:rPr lang="en-US" dirty="0" err="1"/>
                  <a:t>Robô</a:t>
                </a:r>
                <a:r>
                  <a:rPr lang="en-US" dirty="0"/>
                  <a:t> </a:t>
                </a:r>
                <a:r>
                  <a:rPr lang="en-US" dirty="0" err="1"/>
                  <a:t>possui</a:t>
                </a:r>
                <a:r>
                  <a:rPr lang="en-US" dirty="0"/>
                  <a:t> </a:t>
                </a:r>
                <a:r>
                  <a:rPr lang="en-US" i="1" dirty="0"/>
                  <a:t>array</a:t>
                </a:r>
                <a:r>
                  <a:rPr lang="en-US" dirty="0"/>
                  <a:t> de 7 </a:t>
                </a:r>
                <a:r>
                  <a:rPr lang="en-US" dirty="0" err="1"/>
                  <a:t>sensores</a:t>
                </a:r>
                <a:r>
                  <a:rPr lang="en-US" dirty="0"/>
                  <a:t> para </a:t>
                </a:r>
                <a:r>
                  <a:rPr lang="en-US" dirty="0" err="1"/>
                  <a:t>detectar</a:t>
                </a:r>
                <a:r>
                  <a:rPr lang="en-US" dirty="0"/>
                  <a:t> </a:t>
                </a:r>
                <a:r>
                  <a:rPr lang="en-US" dirty="0" err="1"/>
                  <a:t>linha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Erro</a:t>
                </a:r>
                <a:r>
                  <a:rPr lang="en-US" dirty="0"/>
                  <a:t> da </a:t>
                </a:r>
                <a:r>
                  <a:rPr lang="en-US" dirty="0" err="1"/>
                  <a:t>linha</a:t>
                </a:r>
                <a:r>
                  <a:rPr lang="en-US" dirty="0"/>
                  <a:t> </a:t>
                </a:r>
                <a:r>
                  <a:rPr lang="en-US" dirty="0" err="1"/>
                  <a:t>calculada</a:t>
                </a:r>
                <a:r>
                  <a:rPr lang="en-US" dirty="0"/>
                  <a:t> </a:t>
                </a:r>
                <a:r>
                  <a:rPr lang="en-US" dirty="0" err="1"/>
                  <a:t>como</a:t>
                </a:r>
                <a:r>
                  <a:rPr lang="en-US" dirty="0"/>
                  <a:t> </a:t>
                </a:r>
                <a:r>
                  <a:rPr lang="en-US" dirty="0" err="1"/>
                  <a:t>centro</a:t>
                </a:r>
                <a:r>
                  <a:rPr lang="en-US" dirty="0"/>
                  <a:t> de </a:t>
                </a:r>
                <a:r>
                  <a:rPr lang="en-US" dirty="0" err="1"/>
                  <a:t>massa</a:t>
                </a:r>
                <a:r>
                  <a:rPr lang="en-US" dirty="0"/>
                  <a:t> das </a:t>
                </a:r>
                <a:r>
                  <a:rPr lang="en-US" dirty="0" err="1"/>
                  <a:t>medidas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Estratégia</a:t>
                </a:r>
                <a:r>
                  <a:rPr lang="en-US" dirty="0"/>
                  <a:t> de </a:t>
                </a:r>
                <a:r>
                  <a:rPr lang="en-US" dirty="0" err="1"/>
                  <a:t>controle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 err="1"/>
                  <a:t>Velocidade</a:t>
                </a:r>
                <a:r>
                  <a:rPr lang="en-US" dirty="0"/>
                  <a:t> linear </a:t>
                </a:r>
                <a:r>
                  <a:rPr lang="en-US" dirty="0" err="1"/>
                  <a:t>constante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PID para </a:t>
                </a:r>
                <a:r>
                  <a:rPr lang="en-US" dirty="0" err="1"/>
                  <a:t>seguir</a:t>
                </a:r>
                <a:r>
                  <a:rPr lang="en-US" dirty="0"/>
                  <a:t> </a:t>
                </a:r>
                <a:r>
                  <a:rPr lang="en-US" dirty="0" err="1"/>
                  <a:t>linha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BF90E513-FF90-4F15-91AE-91BB933DC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688844-1250-445A-AD7E-817662E9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62533-E147-412D-A47A-9236789D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4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229B27-A924-4F57-A3AE-F90F358D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Controlador PID: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P: proporcional, I: integrativo, D: derivativo.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444A80-18F7-417E-BCDC-4DAFB0E0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C310C9-8F59-486D-9354-DB73A893A0F0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A013F54-094D-417D-86BB-0C55D8B8B3AF}"/>
                  </a:ext>
                </a:extLst>
              </p:cNvPr>
              <p:cNvSpPr/>
              <p:nvPr/>
            </p:nvSpPr>
            <p:spPr>
              <a:xfrm>
                <a:off x="6524171" y="2483178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A013F54-094D-417D-86BB-0C55D8B8B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171" y="2483178"/>
                <a:ext cx="685800" cy="685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98D53B6-00DB-4810-92A8-36E09D3FA53A}"/>
                  </a:ext>
                </a:extLst>
              </p:cNvPr>
              <p:cNvSpPr/>
              <p:nvPr/>
            </p:nvSpPr>
            <p:spPr>
              <a:xfrm>
                <a:off x="4943021" y="3404503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98D53B6-00DB-4810-92A8-36E09D3FA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021" y="3404503"/>
                <a:ext cx="685800" cy="685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7B13FC1-B3AE-4FE2-B8FC-23AEC6E1D198}"/>
                  </a:ext>
                </a:extLst>
              </p:cNvPr>
              <p:cNvSpPr/>
              <p:nvPr/>
            </p:nvSpPr>
            <p:spPr>
              <a:xfrm>
                <a:off x="4943021" y="4319697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7B13FC1-B3AE-4FE2-B8FC-23AEC6E1D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021" y="4319697"/>
                <a:ext cx="685800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DEFEE427-9E67-4F01-9BFC-C00404741068}"/>
              </a:ext>
            </a:extLst>
          </p:cNvPr>
          <p:cNvCxnSpPr>
            <a:cxnSpLocks/>
            <a:stCxn id="52" idx="3"/>
            <a:endCxn id="7" idx="1"/>
          </p:cNvCxnSpPr>
          <p:nvPr/>
        </p:nvCxnSpPr>
        <p:spPr>
          <a:xfrm>
            <a:off x="2933454" y="3759528"/>
            <a:ext cx="2009567" cy="903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E3B99898-8C7B-4398-8B6E-3098F83309FB}"/>
              </a:ext>
            </a:extLst>
          </p:cNvPr>
          <p:cNvCxnSpPr>
            <a:cxnSpLocks/>
            <a:stCxn id="52" idx="3"/>
            <a:endCxn id="5" idx="1"/>
          </p:cNvCxnSpPr>
          <p:nvPr/>
        </p:nvCxnSpPr>
        <p:spPr>
          <a:xfrm flipV="1">
            <a:off x="2933454" y="2826078"/>
            <a:ext cx="3590717" cy="933450"/>
          </a:xfrm>
          <a:prstGeom prst="bentConnector3">
            <a:avLst>
              <a:gd name="adj1" fmla="val 2798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F006315-9C7D-4A36-9799-9A82F32FA4D3}"/>
              </a:ext>
            </a:extLst>
          </p:cNvPr>
          <p:cNvCxnSpPr>
            <a:cxnSpLocks/>
            <a:stCxn id="52" idx="3"/>
            <a:endCxn id="6" idx="1"/>
          </p:cNvCxnSpPr>
          <p:nvPr/>
        </p:nvCxnSpPr>
        <p:spPr>
          <a:xfrm flipV="1">
            <a:off x="2933454" y="3747403"/>
            <a:ext cx="2009567" cy="12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2A0920E-366E-4774-BC56-BC8DAE58BA96}"/>
                  </a:ext>
                </a:extLst>
              </p:cNvPr>
              <p:cNvSpPr/>
              <p:nvPr/>
            </p:nvSpPr>
            <p:spPr>
              <a:xfrm>
                <a:off x="6524171" y="3408253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2A0920E-366E-4774-BC56-BC8DAE58B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171" y="3408253"/>
                <a:ext cx="685800" cy="685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170AC81-A469-461B-B034-37501451E42F}"/>
                  </a:ext>
                </a:extLst>
              </p:cNvPr>
              <p:cNvSpPr/>
              <p:nvPr/>
            </p:nvSpPr>
            <p:spPr>
              <a:xfrm>
                <a:off x="6524171" y="4319697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170AC81-A469-461B-B034-37501451E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171" y="4319697"/>
                <a:ext cx="685800" cy="685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8D0C452-E008-448B-8AE6-75CF95B9EAF4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5628821" y="3747403"/>
            <a:ext cx="895350" cy="3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2B318187-9D21-45B6-9D93-76A75900D632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5628821" y="4662597"/>
            <a:ext cx="895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41A89A3-6E75-41B0-B289-4451E0E110FD}"/>
              </a:ext>
            </a:extLst>
          </p:cNvPr>
          <p:cNvSpPr/>
          <p:nvPr/>
        </p:nvSpPr>
        <p:spPr>
          <a:xfrm>
            <a:off x="7843733" y="3578553"/>
            <a:ext cx="361950" cy="3619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47FBF3C9-2861-418D-8702-FC6250540C93}"/>
              </a:ext>
            </a:extLst>
          </p:cNvPr>
          <p:cNvCxnSpPr>
            <a:stCxn id="5" idx="3"/>
            <a:endCxn id="30" idx="0"/>
          </p:cNvCxnSpPr>
          <p:nvPr/>
        </p:nvCxnSpPr>
        <p:spPr>
          <a:xfrm>
            <a:off x="7209971" y="2826078"/>
            <a:ext cx="814737" cy="7524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E8F3D59-ECD2-4EC4-97F6-711EE32A0552}"/>
              </a:ext>
            </a:extLst>
          </p:cNvPr>
          <p:cNvCxnSpPr>
            <a:stCxn id="21" idx="3"/>
            <a:endCxn id="30" idx="2"/>
          </p:cNvCxnSpPr>
          <p:nvPr/>
        </p:nvCxnSpPr>
        <p:spPr>
          <a:xfrm>
            <a:off x="7209971" y="3751153"/>
            <a:ext cx="633762" cy="8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B5E0C490-91DD-4CE5-9588-93F75923D5C2}"/>
              </a:ext>
            </a:extLst>
          </p:cNvPr>
          <p:cNvCxnSpPr>
            <a:stCxn id="22" idx="3"/>
            <a:endCxn id="30" idx="4"/>
          </p:cNvCxnSpPr>
          <p:nvPr/>
        </p:nvCxnSpPr>
        <p:spPr>
          <a:xfrm flipV="1">
            <a:off x="7209971" y="3940503"/>
            <a:ext cx="814737" cy="7220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8D51A1A7-14B3-41DA-A474-7AD9C62E782E}"/>
                  </a:ext>
                </a:extLst>
              </p:cNvPr>
              <p:cNvSpPr txBox="1"/>
              <p:nvPr/>
            </p:nvSpPr>
            <p:spPr>
              <a:xfrm>
                <a:off x="8000338" y="3283000"/>
                <a:ext cx="41069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8D51A1A7-14B3-41DA-A474-7AD9C62E7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338" y="3283000"/>
                <a:ext cx="4106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C952661-6C28-4327-8682-2B53679610A6}"/>
                  </a:ext>
                </a:extLst>
              </p:cNvPr>
              <p:cNvSpPr txBox="1"/>
              <p:nvPr/>
            </p:nvSpPr>
            <p:spPr>
              <a:xfrm>
                <a:off x="7545203" y="3356998"/>
                <a:ext cx="41069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C952661-6C28-4327-8682-2B536796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203" y="3356998"/>
                <a:ext cx="410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B158784-A4E6-4ABD-9F93-B5948583D3F2}"/>
                  </a:ext>
                </a:extLst>
              </p:cNvPr>
              <p:cNvSpPr txBox="1"/>
              <p:nvPr/>
            </p:nvSpPr>
            <p:spPr>
              <a:xfrm>
                <a:off x="8000338" y="3866724"/>
                <a:ext cx="41069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B158784-A4E6-4ABD-9F93-B5948583D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338" y="3866724"/>
                <a:ext cx="410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264E8F32-1BB1-452B-8A38-74BFF0ACE1FB}"/>
                  </a:ext>
                </a:extLst>
              </p:cNvPr>
              <p:cNvSpPr/>
              <p:nvPr/>
            </p:nvSpPr>
            <p:spPr>
              <a:xfrm>
                <a:off x="2409579" y="3497590"/>
                <a:ext cx="523875" cy="5238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264E8F32-1BB1-452B-8A38-74BFF0ACE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579" y="3497590"/>
                <a:ext cx="523875" cy="5238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8CEE3AAC-BC96-4FFA-967A-567DA58D9413}"/>
              </a:ext>
            </a:extLst>
          </p:cNvPr>
          <p:cNvCxnSpPr>
            <a:cxnSpLocks/>
            <a:stCxn id="30" idx="6"/>
            <a:endCxn id="74" idx="1"/>
          </p:cNvCxnSpPr>
          <p:nvPr/>
        </p:nvCxnSpPr>
        <p:spPr>
          <a:xfrm flipV="1">
            <a:off x="8205683" y="3754765"/>
            <a:ext cx="1052862" cy="4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AD7596FC-59D8-40EE-ADCD-6026CF37EFED}"/>
                  </a:ext>
                </a:extLst>
              </p:cNvPr>
              <p:cNvSpPr/>
              <p:nvPr/>
            </p:nvSpPr>
            <p:spPr>
              <a:xfrm>
                <a:off x="9258545" y="3492827"/>
                <a:ext cx="523875" cy="5238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AD7596FC-59D8-40EE-ADCD-6026CF37E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545" y="3492827"/>
                <a:ext cx="523875" cy="5238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08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A9465-2B33-47AA-8364-79321666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 4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B369BF-AA5B-4682-8395-679FC11D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Intuição de PID:</a:t>
            </a:r>
          </a:p>
          <a:p>
            <a:pPr lvl="1"/>
            <a:r>
              <a:rPr lang="pt-BR" dirty="0"/>
              <a:t>P: deixa mais rápido.</a:t>
            </a:r>
          </a:p>
          <a:p>
            <a:pPr lvl="1"/>
            <a:r>
              <a:rPr lang="pt-BR" dirty="0"/>
              <a:t>D: reduz oscilações (amortece).</a:t>
            </a:r>
          </a:p>
          <a:p>
            <a:pPr lvl="1"/>
            <a:r>
              <a:rPr lang="en-US" dirty="0"/>
              <a:t>I: remove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regime (</a:t>
            </a:r>
            <a:r>
              <a:rPr lang="en-US" dirty="0" err="1"/>
              <a:t>robô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curvas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centralizado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DAF318-827D-4A8A-B8D5-04DF90A4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0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155CAA5-5938-4C78-B5B5-1156B8D6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Beam</a:t>
            </a:r>
            <a:r>
              <a:rPr lang="pt-BR" i="1" dirty="0"/>
              <a:t> </a:t>
            </a:r>
            <a:r>
              <a:rPr lang="pt-BR" i="1" dirty="0" err="1"/>
              <a:t>Search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DCB79B75-80FD-49D9-8282-1088A6ADE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Português: Busca em Feixe Local (tradução do </a:t>
                </a:r>
                <a:r>
                  <a:rPr lang="pt-BR" dirty="0" err="1"/>
                  <a:t>Norvig</a:t>
                </a:r>
                <a:r>
                  <a:rPr lang="pt-BR" dirty="0"/>
                  <a:t>).</a:t>
                </a:r>
              </a:p>
              <a:p>
                <a:r>
                  <a:rPr lang="pt-BR" dirty="0"/>
                  <a:t>Espécie de </a:t>
                </a:r>
                <a:r>
                  <a:rPr lang="pt-BR" i="1" dirty="0"/>
                  <a:t>Hill </a:t>
                </a:r>
                <a:r>
                  <a:rPr lang="pt-BR" i="1" dirty="0" err="1"/>
                  <a:t>Climbing</a:t>
                </a:r>
                <a:r>
                  <a:rPr lang="pt-BR" dirty="0"/>
                  <a:t> usando população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dirty="0"/>
                  <a:t> melhores.</a:t>
                </a:r>
              </a:p>
              <a:p>
                <a:r>
                  <a:rPr lang="pt-BR" dirty="0"/>
                  <a:t>A cada iteração, adiciona todos os sucessores dos candidatos da população.</a:t>
                </a:r>
              </a:p>
              <a:p>
                <a:r>
                  <a:rPr lang="pt-BR" dirty="0"/>
                  <a:t>Mas apenas 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dirty="0"/>
                  <a:t> melhores sobrevivem para a próxima (</a:t>
                </a:r>
                <a:r>
                  <a:rPr lang="pt-BR" b="1" dirty="0"/>
                  <a:t>sobrevivência dos mais aptos</a:t>
                </a:r>
                <a:r>
                  <a:rPr lang="pt-BR" dirty="0"/>
                  <a:t>).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DCB79B75-80FD-49D9-8282-1088A6ADE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56D7FA-4468-436E-AAA7-8B433677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CA78C-0DE0-4BCD-A6FF-10C7A6B5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Beam</a:t>
            </a:r>
            <a:r>
              <a:rPr lang="pt-BR" i="1" dirty="0"/>
              <a:t> </a:t>
            </a:r>
            <a:r>
              <a:rPr lang="pt-BR" i="1" dirty="0" err="1"/>
              <a:t>Search</a:t>
            </a:r>
            <a:endParaRPr lang="en-US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384DFB-26AA-4594-AFA5-B457F6183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pt-BR" sz="2200" dirty="0" err="1">
                <a:solidFill>
                  <a:srgbClr val="00B050"/>
                </a:solidFill>
                <a:latin typeface="Consolas" panose="020B0609020204030204" pitchFamily="49" charset="0"/>
              </a:rPr>
              <a:t>Assuming</a:t>
            </a:r>
            <a:r>
              <a:rPr lang="pt-BR" sz="2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t-BR" sz="2200" dirty="0" err="1">
                <a:solidFill>
                  <a:srgbClr val="00B050"/>
                </a:solidFill>
                <a:latin typeface="Consolas" panose="020B0609020204030204" pitchFamily="49" charset="0"/>
              </a:rPr>
              <a:t>maximization</a:t>
            </a:r>
            <a:endParaRPr lang="pt-BR" sz="2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 err="1">
                <a:latin typeface="Consolas" panose="020B0609020204030204" pitchFamily="49" charset="0"/>
              </a:rPr>
              <a:t>beam_search</a:t>
            </a:r>
            <a:r>
              <a:rPr lang="pt-BR" sz="2200" dirty="0">
                <a:latin typeface="Consolas" panose="020B0609020204030204" pitchFamily="49" charset="0"/>
              </a:rPr>
              <a:t>(J, </a:t>
            </a:r>
            <a:r>
              <a:rPr lang="pt-BR" sz="2200" dirty="0" err="1">
                <a:latin typeface="Consolas" panose="020B0609020204030204" pitchFamily="49" charset="0"/>
              </a:rPr>
              <a:t>initial_population</a:t>
            </a:r>
            <a:r>
              <a:rPr lang="pt-BR" sz="2200" dirty="0">
                <a:latin typeface="Consolas" panose="020B0609020204030204" pitchFamily="49" charset="0"/>
              </a:rPr>
              <a:t>, </a:t>
            </a:r>
            <a:r>
              <a:rPr lang="pt-BR" sz="2200" dirty="0" err="1">
                <a:latin typeface="Consolas" panose="020B0609020204030204" pitchFamily="49" charset="0"/>
              </a:rPr>
              <a:t>population_size</a:t>
            </a:r>
            <a:r>
              <a:rPr lang="pt-BR" sz="2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</a:t>
            </a:r>
            <a:r>
              <a:rPr lang="pt-BR" sz="2200" dirty="0" err="1">
                <a:latin typeface="Consolas" panose="020B0609020204030204" pitchFamily="49" charset="0"/>
              </a:rPr>
              <a:t>population</a:t>
            </a:r>
            <a:r>
              <a:rPr lang="pt-BR" sz="2200" dirty="0">
                <a:latin typeface="Consolas" panose="020B0609020204030204" pitchFamily="49" charset="0"/>
              </a:rPr>
              <a:t> = </a:t>
            </a:r>
            <a:r>
              <a:rPr lang="pt-BR" sz="2200" dirty="0" err="1">
                <a:latin typeface="Consolas" panose="020B0609020204030204" pitchFamily="49" charset="0"/>
              </a:rPr>
              <a:t>initial_population</a:t>
            </a:r>
            <a:endParaRPr lang="pt-BR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</a:t>
            </a:r>
            <a:r>
              <a:rPr lang="pt-BR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pt-BR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 err="1">
                <a:latin typeface="Consolas" panose="020B0609020204030204" pitchFamily="49" charset="0"/>
              </a:rPr>
              <a:t>check_stopping_condition</a:t>
            </a:r>
            <a:r>
              <a:rPr lang="pt-BR" sz="2200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	</a:t>
            </a:r>
            <a:r>
              <a:rPr lang="pt-BR" sz="2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t-BR" sz="2200" dirty="0">
                <a:latin typeface="Consolas" panose="020B0609020204030204" pitchFamily="49" charset="0"/>
              </a:rPr>
              <a:t> candidate </a:t>
            </a:r>
            <a:r>
              <a:rPr lang="pt-BR" sz="2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 err="1">
                <a:latin typeface="Consolas" panose="020B0609020204030204" pitchFamily="49" charset="0"/>
              </a:rPr>
              <a:t>population</a:t>
            </a:r>
            <a:r>
              <a:rPr lang="pt-BR" sz="22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		</a:t>
            </a:r>
            <a:r>
              <a:rPr lang="pt-BR" sz="2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 err="1">
                <a:latin typeface="Consolas" panose="020B0609020204030204" pitchFamily="49" charset="0"/>
              </a:rPr>
              <a:t>neighbor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 err="1">
                <a:latin typeface="Consolas" panose="020B0609020204030204" pitchFamily="49" charset="0"/>
              </a:rPr>
              <a:t>neighbors</a:t>
            </a:r>
            <a:r>
              <a:rPr lang="pt-BR" sz="2200" dirty="0">
                <a:latin typeface="Consolas" panose="020B0609020204030204" pitchFamily="49" charset="0"/>
              </a:rPr>
              <a:t>(candidate):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			</a:t>
            </a:r>
            <a:r>
              <a:rPr lang="pt-BR" sz="2200" dirty="0" err="1">
                <a:latin typeface="Consolas" panose="020B0609020204030204" pitchFamily="49" charset="0"/>
              </a:rPr>
              <a:t>population.append</a:t>
            </a:r>
            <a:r>
              <a:rPr lang="pt-BR" sz="2200" dirty="0">
                <a:latin typeface="Consolas" panose="020B0609020204030204" pitchFamily="49" charset="0"/>
              </a:rPr>
              <a:t>(</a:t>
            </a:r>
            <a:r>
              <a:rPr lang="pt-BR" sz="2200" dirty="0" err="1">
                <a:latin typeface="Consolas" panose="020B0609020204030204" pitchFamily="49" charset="0"/>
              </a:rPr>
              <a:t>neighbor</a:t>
            </a:r>
            <a:r>
              <a:rPr lang="pt-BR" sz="2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	</a:t>
            </a:r>
            <a:r>
              <a:rPr lang="pt-BR" sz="2200" dirty="0" err="1">
                <a:latin typeface="Consolas" panose="020B0609020204030204" pitchFamily="49" charset="0"/>
              </a:rPr>
              <a:t>population</a:t>
            </a:r>
            <a:r>
              <a:rPr lang="pt-BR" sz="2200" dirty="0">
                <a:latin typeface="Consolas" panose="020B0609020204030204" pitchFamily="49" charset="0"/>
              </a:rPr>
              <a:t> = </a:t>
            </a:r>
            <a:r>
              <a:rPr lang="pt-BR" sz="2200" dirty="0" err="1">
                <a:latin typeface="Consolas" panose="020B0609020204030204" pitchFamily="49" charset="0"/>
              </a:rPr>
              <a:t>sort_decreasing</a:t>
            </a:r>
            <a:r>
              <a:rPr lang="pt-BR" sz="2200" dirty="0">
                <a:latin typeface="Consolas" panose="020B0609020204030204" pitchFamily="49" charset="0"/>
              </a:rPr>
              <a:t>(</a:t>
            </a:r>
            <a:r>
              <a:rPr lang="pt-BR" sz="2200" dirty="0" err="1">
                <a:latin typeface="Consolas" panose="020B0609020204030204" pitchFamily="49" charset="0"/>
              </a:rPr>
              <a:t>population</a:t>
            </a:r>
            <a:r>
              <a:rPr lang="pt-BR" sz="2200" dirty="0">
                <a:latin typeface="Consolas" panose="020B0609020204030204" pitchFamily="49" charset="0"/>
              </a:rPr>
              <a:t>, J)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	</a:t>
            </a:r>
            <a:r>
              <a:rPr lang="pt-BR" sz="2200" dirty="0" err="1">
                <a:latin typeface="Consolas" panose="020B0609020204030204" pitchFamily="49" charset="0"/>
              </a:rPr>
              <a:t>population</a:t>
            </a:r>
            <a:r>
              <a:rPr lang="pt-BR" sz="2200" dirty="0">
                <a:latin typeface="Consolas" panose="020B0609020204030204" pitchFamily="49" charset="0"/>
              </a:rPr>
              <a:t> = </a:t>
            </a:r>
            <a:r>
              <a:rPr lang="pt-BR" sz="2200" dirty="0" err="1">
                <a:latin typeface="Consolas" panose="020B0609020204030204" pitchFamily="49" charset="0"/>
              </a:rPr>
              <a:t>population</a:t>
            </a:r>
            <a:r>
              <a:rPr lang="pt-BR" sz="2200" dirty="0">
                <a:latin typeface="Consolas" panose="020B0609020204030204" pitchFamily="49" charset="0"/>
              </a:rPr>
              <a:t>[0:population_size]</a:t>
            </a:r>
          </a:p>
          <a:p>
            <a:pPr marL="0" indent="0">
              <a:buNone/>
            </a:pPr>
            <a:r>
              <a:rPr lang="pt-BR" sz="2200" dirty="0">
                <a:latin typeface="Consolas" panose="020B0609020204030204" pitchFamily="49" charset="0"/>
              </a:rPr>
              <a:t>	</a:t>
            </a:r>
            <a:r>
              <a:rPr lang="pt-BR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2200" dirty="0">
                <a:latin typeface="Consolas" panose="020B0609020204030204" pitchFamily="49" charset="0"/>
              </a:rPr>
              <a:t> </a:t>
            </a:r>
            <a:r>
              <a:rPr lang="pt-BR" sz="2200" dirty="0" err="1">
                <a:latin typeface="Consolas" panose="020B0609020204030204" pitchFamily="49" charset="0"/>
              </a:rPr>
              <a:t>population</a:t>
            </a:r>
            <a:r>
              <a:rPr lang="pt-BR" sz="2200" dirty="0">
                <a:latin typeface="Consolas" panose="020B0609020204030204" pitchFamily="49" charset="0"/>
              </a:rPr>
              <a:t>[0]</a:t>
            </a:r>
            <a:endParaRPr lang="en-US" sz="2200" dirty="0">
              <a:latin typeface="Consolas" panose="020B0609020204030204" pitchFamily="49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F1174E-8935-40B3-9B82-F572FF2E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0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CFE2D6-73B9-44C0-A0FE-939DDF22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Nelder-Mead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9A2A79-5626-447A-B73B-30B6C4EFE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094259-FC1F-4A66-9F9C-E71097D3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10C9-8F59-486D-9354-DB73A893A0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3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4823</TotalTime>
  <Words>2316</Words>
  <Application>Microsoft Office PowerPoint</Application>
  <PresentationFormat>Widescreen</PresentationFormat>
  <Paragraphs>485</Paragraphs>
  <Slides>64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Tema do Office</vt:lpstr>
      <vt:lpstr>Inteligência Artificial para Robótica Móvel</vt:lpstr>
      <vt:lpstr>Roteiro</vt:lpstr>
      <vt:lpstr>Motivação</vt:lpstr>
      <vt:lpstr>Métodos Baseados em População</vt:lpstr>
      <vt:lpstr>Função de Rastrigin</vt:lpstr>
      <vt:lpstr>Beam Search</vt:lpstr>
      <vt:lpstr>Beam Search</vt:lpstr>
      <vt:lpstr>Beam Search</vt:lpstr>
      <vt:lpstr>Método de Nelder-Mead</vt:lpstr>
      <vt:lpstr>Método de Nelder-Mead</vt:lpstr>
      <vt:lpstr>Método de Nelder-Mead (MATLAB)</vt:lpstr>
      <vt:lpstr>Método de Nelder-Mead (MATLAB)</vt:lpstr>
      <vt:lpstr>Método de Nelder-Mead (MATLAB)</vt:lpstr>
      <vt:lpstr>Método de Nelder-Mead</vt:lpstr>
      <vt:lpstr>Método de Nelder-Mead</vt:lpstr>
      <vt:lpstr>Método de Nelder-Mead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Dicas para os Hiperparâmetros</vt:lpstr>
      <vt:lpstr>Um problema do PSO</vt:lpstr>
      <vt:lpstr>Algoritmos Genéticos</vt:lpstr>
      <vt:lpstr>Algoritmos Genéticos</vt:lpstr>
      <vt:lpstr>Algoritmos Genéticos</vt:lpstr>
      <vt:lpstr>Cromossomo</vt:lpstr>
      <vt:lpstr>Mutação</vt:lpstr>
      <vt:lpstr>Seleção</vt:lpstr>
      <vt:lpstr>Crossover</vt:lpstr>
      <vt:lpstr>Sobrevivência dos Mais Aptos</vt:lpstr>
      <vt:lpstr>Exemplo: 8 Rainhas</vt:lpstr>
      <vt:lpstr>Exemplo: 8 Rainhas</vt:lpstr>
      <vt:lpstr>Exemplo: 8 Rainhas</vt:lpstr>
      <vt:lpstr>Algoritmos Genéticos</vt:lpstr>
      <vt:lpstr>Estudo de Caso: Otimização de Caminhada de Robô Humanoide</vt:lpstr>
      <vt:lpstr>Problema</vt:lpstr>
      <vt:lpstr>Modelo de Caminhada</vt:lpstr>
      <vt:lpstr>Modelo de Caminhada (Shafii et al, 2010)</vt:lpstr>
      <vt:lpstr>Movimento de Braços (adaptado de Shafii et al, 2009)</vt:lpstr>
      <vt:lpstr>Movimento Coronal (Shafii et al, 2010)</vt:lpstr>
      <vt:lpstr>Abordagem</vt:lpstr>
      <vt:lpstr>Simulação</vt:lpstr>
      <vt:lpstr>Algoritmos de Otimização</vt:lpstr>
      <vt:lpstr>Processo de Otimização</vt:lpstr>
      <vt:lpstr>Processo de Otimização</vt:lpstr>
      <vt:lpstr>Resultado (simulação)</vt:lpstr>
      <vt:lpstr>Transferência para Robô Real</vt:lpstr>
      <vt:lpstr>Resultado (robô real)</vt:lpstr>
      <vt:lpstr>Apresentação do PowerPoint</vt:lpstr>
      <vt:lpstr>Resultados da Otimização</vt:lpstr>
      <vt:lpstr>Experiência Prática</vt:lpstr>
      <vt:lpstr>Experiência Prática</vt:lpstr>
      <vt:lpstr>Para Saber Mais</vt:lpstr>
      <vt:lpstr>Laboratório 4</vt:lpstr>
      <vt:lpstr>Apresentação do PowerPoint</vt:lpstr>
      <vt:lpstr>Laboratório 4</vt:lpstr>
      <vt:lpstr>Laboratório 4</vt:lpstr>
      <vt:lpstr>Laboratório 4</vt:lpstr>
      <vt:lpstr>Laboratório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Ricardo Omena de Albuquerque Maximo</dc:creator>
  <cp:lastModifiedBy>Marcos Ricardo Omena de Albuquerque Maximo</cp:lastModifiedBy>
  <cp:revision>483</cp:revision>
  <dcterms:created xsi:type="dcterms:W3CDTF">2019-02-23T13:40:01Z</dcterms:created>
  <dcterms:modified xsi:type="dcterms:W3CDTF">2019-03-31T00:44:46Z</dcterms:modified>
</cp:coreProperties>
</file>